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D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1" autoAdjust="0"/>
    <p:restoredTop sz="94660"/>
  </p:normalViewPr>
  <p:slideViewPr>
    <p:cSldViewPr snapToGrid="0" showGuides="1">
      <p:cViewPr varScale="1">
        <p:scale>
          <a:sx n="18" d="100"/>
          <a:sy n="18" d="100"/>
        </p:scale>
        <p:origin x="2736" y="54"/>
      </p:cViewPr>
      <p:guideLst/>
    </p:cSldViewPr>
  </p:slideViewPr>
  <p:notesTextViewPr>
    <p:cViewPr>
      <p:scale>
        <a:sx n="1" d="1"/>
        <a:sy n="1" d="1"/>
      </p:scale>
      <p:origin x="0" y="0"/>
    </p:cViewPr>
  </p:notesTextViewPr>
  <p:gridSpacing cx="108000" cy="1080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027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99414"/>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3027487" rtl="0" eaLnBrk="1" latinLnBrk="0" hangingPunct="1">
        <a:lnSpc>
          <a:spcPct val="90000"/>
        </a:lnSpc>
        <a:spcBef>
          <a:spcPct val="0"/>
        </a:spcBef>
        <a:buNone/>
        <a:defRPr kumimoji="1"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kumimoji="1"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kumimoji="1"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kumimoji="1"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9pPr>
    </p:bodyStyle>
    <p:otherStyle>
      <a:defPPr>
        <a:defRPr lang="en-US"/>
      </a:defPPr>
      <a:lvl1pPr marL="0" algn="l" defTabSz="3027487" rtl="0" eaLnBrk="1" latinLnBrk="0" hangingPunct="1">
        <a:defRPr kumimoji="1" sz="5960" kern="1200">
          <a:solidFill>
            <a:schemeClr val="tx1"/>
          </a:solidFill>
          <a:latin typeface="+mn-lt"/>
          <a:ea typeface="+mn-ea"/>
          <a:cs typeface="+mn-cs"/>
        </a:defRPr>
      </a:lvl1pPr>
      <a:lvl2pPr marL="1513743" algn="l" defTabSz="3027487" rtl="0" eaLnBrk="1" latinLnBrk="0" hangingPunct="1">
        <a:defRPr kumimoji="1" sz="5960" kern="1200">
          <a:solidFill>
            <a:schemeClr val="tx1"/>
          </a:solidFill>
          <a:latin typeface="+mn-lt"/>
          <a:ea typeface="+mn-ea"/>
          <a:cs typeface="+mn-cs"/>
        </a:defRPr>
      </a:lvl2pPr>
      <a:lvl3pPr marL="3027487" algn="l" defTabSz="3027487" rtl="0" eaLnBrk="1" latinLnBrk="0" hangingPunct="1">
        <a:defRPr kumimoji="1" sz="5960" kern="1200">
          <a:solidFill>
            <a:schemeClr val="tx1"/>
          </a:solidFill>
          <a:latin typeface="+mn-lt"/>
          <a:ea typeface="+mn-ea"/>
          <a:cs typeface="+mn-cs"/>
        </a:defRPr>
      </a:lvl3pPr>
      <a:lvl4pPr marL="4541230" algn="l" defTabSz="3027487" rtl="0" eaLnBrk="1" latinLnBrk="0" hangingPunct="1">
        <a:defRPr kumimoji="1" sz="5960" kern="1200">
          <a:solidFill>
            <a:schemeClr val="tx1"/>
          </a:solidFill>
          <a:latin typeface="+mn-lt"/>
          <a:ea typeface="+mn-ea"/>
          <a:cs typeface="+mn-cs"/>
        </a:defRPr>
      </a:lvl4pPr>
      <a:lvl5pPr marL="6054974" algn="l" defTabSz="3027487" rtl="0" eaLnBrk="1" latinLnBrk="0" hangingPunct="1">
        <a:defRPr kumimoji="1" sz="5960" kern="1200">
          <a:solidFill>
            <a:schemeClr val="tx1"/>
          </a:solidFill>
          <a:latin typeface="+mn-lt"/>
          <a:ea typeface="+mn-ea"/>
          <a:cs typeface="+mn-cs"/>
        </a:defRPr>
      </a:lvl5pPr>
      <a:lvl6pPr marL="7568717" algn="l" defTabSz="3027487" rtl="0" eaLnBrk="1" latinLnBrk="0" hangingPunct="1">
        <a:defRPr kumimoji="1" sz="5960" kern="1200">
          <a:solidFill>
            <a:schemeClr val="tx1"/>
          </a:solidFill>
          <a:latin typeface="+mn-lt"/>
          <a:ea typeface="+mn-ea"/>
          <a:cs typeface="+mn-cs"/>
        </a:defRPr>
      </a:lvl6pPr>
      <a:lvl7pPr marL="9082461" algn="l" defTabSz="3027487" rtl="0" eaLnBrk="1" latinLnBrk="0" hangingPunct="1">
        <a:defRPr kumimoji="1" sz="5960" kern="1200">
          <a:solidFill>
            <a:schemeClr val="tx1"/>
          </a:solidFill>
          <a:latin typeface="+mn-lt"/>
          <a:ea typeface="+mn-ea"/>
          <a:cs typeface="+mn-cs"/>
        </a:defRPr>
      </a:lvl7pPr>
      <a:lvl8pPr marL="10596204" algn="l" defTabSz="3027487" rtl="0" eaLnBrk="1" latinLnBrk="0" hangingPunct="1">
        <a:defRPr kumimoji="1" sz="5960" kern="1200">
          <a:solidFill>
            <a:schemeClr val="tx1"/>
          </a:solidFill>
          <a:latin typeface="+mn-lt"/>
          <a:ea typeface="+mn-ea"/>
          <a:cs typeface="+mn-cs"/>
        </a:defRPr>
      </a:lvl8pPr>
      <a:lvl9pPr marL="12109948" algn="l" defTabSz="3027487" rtl="0" eaLnBrk="1" latinLnBrk="0" hangingPunct="1">
        <a:defRPr kumimoji="1" sz="59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8" userDrawn="1">
          <p15:clr>
            <a:srgbClr val="F26B43"/>
          </p15:clr>
        </p15:guide>
        <p15:guide id="2" pos="68" userDrawn="1">
          <p15:clr>
            <a:srgbClr val="F26B43"/>
          </p15:clr>
        </p15:guide>
        <p15:guide id="3" orient="horz" pos="26894" userDrawn="1">
          <p15:clr>
            <a:srgbClr val="F26B43"/>
          </p15:clr>
        </p15:guide>
        <p15:guide id="4" pos="1900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4.png"/><Relationship Id="rId26" Type="http://schemas.openxmlformats.org/officeDocument/2006/relationships/image" Target="../media/image20.jpg"/><Relationship Id="rId39" Type="http://schemas.openxmlformats.org/officeDocument/2006/relationships/image" Target="../media/image32.gif"/><Relationship Id="rId21" Type="http://schemas.openxmlformats.org/officeDocument/2006/relationships/image" Target="../media/image16.png"/><Relationship Id="rId34" Type="http://schemas.openxmlformats.org/officeDocument/2006/relationships/image" Target="../media/image27.jpg"/><Relationship Id="rId42" Type="http://schemas.openxmlformats.org/officeDocument/2006/relationships/image" Target="../media/image35.png"/><Relationship Id="rId47" Type="http://schemas.openxmlformats.org/officeDocument/2006/relationships/image" Target="../media/image39.jpg"/><Relationship Id="rId50" Type="http://schemas.openxmlformats.org/officeDocument/2006/relationships/image" Target="../media/image42.png"/><Relationship Id="rId55" Type="http://schemas.openxmlformats.org/officeDocument/2006/relationships/image" Target="../media/image47.png"/><Relationship Id="rId63" Type="http://schemas.openxmlformats.org/officeDocument/2006/relationships/image" Target="../media/image53.png"/><Relationship Id="rId7" Type="http://schemas.openxmlformats.org/officeDocument/2006/relationships/image" Target="../media/image5.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image" Target="../media/image22.jpg"/><Relationship Id="rId41" Type="http://schemas.openxmlformats.org/officeDocument/2006/relationships/image" Target="../media/image34.gif"/><Relationship Id="rId54" Type="http://schemas.openxmlformats.org/officeDocument/2006/relationships/image" Target="../media/image46.png"/><Relationship Id="rId62" Type="http://schemas.microsoft.com/office/2007/relationships/hdphoto" Target="../media/hdphoto9.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png"/><Relationship Id="rId32" Type="http://schemas.openxmlformats.org/officeDocument/2006/relationships/image" Target="../media/image25.png"/><Relationship Id="rId37" Type="http://schemas.openxmlformats.org/officeDocument/2006/relationships/image" Target="../media/image30.gif"/><Relationship Id="rId40" Type="http://schemas.openxmlformats.org/officeDocument/2006/relationships/image" Target="../media/image33.gif"/><Relationship Id="rId45" Type="http://schemas.openxmlformats.org/officeDocument/2006/relationships/image" Target="../media/image37.jpg"/><Relationship Id="rId53" Type="http://schemas.openxmlformats.org/officeDocument/2006/relationships/image" Target="../media/image45.png"/><Relationship Id="rId58" Type="http://schemas.openxmlformats.org/officeDocument/2006/relationships/image" Target="../media/image49.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7.png"/><Relationship Id="rId28" Type="http://schemas.microsoft.com/office/2007/relationships/hdphoto" Target="../media/hdphoto6.wdp"/><Relationship Id="rId36" Type="http://schemas.openxmlformats.org/officeDocument/2006/relationships/image" Target="../media/image29.gif"/><Relationship Id="rId49" Type="http://schemas.openxmlformats.org/officeDocument/2006/relationships/image" Target="../media/image41.jpg"/><Relationship Id="rId57" Type="http://schemas.openxmlformats.org/officeDocument/2006/relationships/image" Target="../media/image48.png"/><Relationship Id="rId61" Type="http://schemas.openxmlformats.org/officeDocument/2006/relationships/image" Target="../media/image52.png"/><Relationship Id="rId10" Type="http://schemas.openxmlformats.org/officeDocument/2006/relationships/image" Target="../media/image8.png"/><Relationship Id="rId19" Type="http://schemas.microsoft.com/office/2007/relationships/hdphoto" Target="../media/hdphoto4.wdp"/><Relationship Id="rId31" Type="http://schemas.openxmlformats.org/officeDocument/2006/relationships/image" Target="../media/image24.jpg"/><Relationship Id="rId44" Type="http://schemas.openxmlformats.org/officeDocument/2006/relationships/image" Target="../media/image36.jpg"/><Relationship Id="rId52" Type="http://schemas.microsoft.com/office/2007/relationships/hdphoto" Target="../media/hdphoto8.wdp"/><Relationship Id="rId60" Type="http://schemas.openxmlformats.org/officeDocument/2006/relationships/image" Target="../media/image51.jp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 Id="rId22" Type="http://schemas.microsoft.com/office/2007/relationships/hdphoto" Target="../media/hdphoto5.wdp"/><Relationship Id="rId27" Type="http://schemas.openxmlformats.org/officeDocument/2006/relationships/image" Target="../media/image21.png"/><Relationship Id="rId30" Type="http://schemas.openxmlformats.org/officeDocument/2006/relationships/image" Target="../media/image23.jpg"/><Relationship Id="rId35" Type="http://schemas.openxmlformats.org/officeDocument/2006/relationships/image" Target="../media/image28.gif"/><Relationship Id="rId43" Type="http://schemas.microsoft.com/office/2007/relationships/hdphoto" Target="../media/hdphoto7.wdp"/><Relationship Id="rId48" Type="http://schemas.openxmlformats.org/officeDocument/2006/relationships/image" Target="../media/image40.jpg"/><Relationship Id="rId56" Type="http://schemas.openxmlformats.org/officeDocument/2006/relationships/image" Target="../media/image44.png"/><Relationship Id="rId64" Type="http://schemas.openxmlformats.org/officeDocument/2006/relationships/image" Target="../media/image54.png"/><Relationship Id="rId8" Type="http://schemas.openxmlformats.org/officeDocument/2006/relationships/image" Target="../media/image6.png"/><Relationship Id="rId51" Type="http://schemas.openxmlformats.org/officeDocument/2006/relationships/image" Target="../media/image43.png"/><Relationship Id="rId3" Type="http://schemas.openxmlformats.org/officeDocument/2006/relationships/image" Target="../media/image2.png"/><Relationship Id="rId12" Type="http://schemas.openxmlformats.org/officeDocument/2006/relationships/image" Target="../media/image10.png"/><Relationship Id="rId17" Type="http://schemas.microsoft.com/office/2007/relationships/hdphoto" Target="../media/hdphoto3.wdp"/><Relationship Id="rId25" Type="http://schemas.openxmlformats.org/officeDocument/2006/relationships/image" Target="../media/image19.jpg"/><Relationship Id="rId33" Type="http://schemas.openxmlformats.org/officeDocument/2006/relationships/image" Target="../media/image26.gif"/><Relationship Id="rId38" Type="http://schemas.openxmlformats.org/officeDocument/2006/relationships/image" Target="../media/image31.gif"/><Relationship Id="rId46" Type="http://schemas.openxmlformats.org/officeDocument/2006/relationships/image" Target="../media/image38.jpg"/><Relationship Id="rId5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四角形: 角を丸くする 48">
            <a:extLst>
              <a:ext uri="{FF2B5EF4-FFF2-40B4-BE49-F238E27FC236}">
                <a16:creationId xmlns:a16="http://schemas.microsoft.com/office/drawing/2014/main" id="{3EBF9B10-98A2-42F2-9488-4A61A934C531}"/>
              </a:ext>
            </a:extLst>
          </p:cNvPr>
          <p:cNvSpPr/>
          <p:nvPr/>
        </p:nvSpPr>
        <p:spPr>
          <a:xfrm>
            <a:off x="217713" y="32830369"/>
            <a:ext cx="29826856" cy="1968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学習モデルの性能評価実験</a:t>
            </a:r>
            <a:endParaRPr kumimoji="1" lang="ja-JP" altLang="en-US" b="1" dirty="0"/>
          </a:p>
        </p:txBody>
      </p:sp>
      <p:sp>
        <p:nvSpPr>
          <p:cNvPr id="50" name="四角形: 角を丸くする 49">
            <a:extLst>
              <a:ext uri="{FF2B5EF4-FFF2-40B4-BE49-F238E27FC236}">
                <a16:creationId xmlns:a16="http://schemas.microsoft.com/office/drawing/2014/main" id="{6B2C0315-E8D1-4730-86AF-D2DB4A0DF91A}"/>
              </a:ext>
            </a:extLst>
          </p:cNvPr>
          <p:cNvSpPr/>
          <p:nvPr/>
        </p:nvSpPr>
        <p:spPr>
          <a:xfrm>
            <a:off x="224178" y="23219053"/>
            <a:ext cx="29826856" cy="1968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深層学習の検討</a:t>
            </a:r>
            <a:endParaRPr kumimoji="1" lang="ja-JP" altLang="en-US" b="1" dirty="0"/>
          </a:p>
        </p:txBody>
      </p:sp>
      <p:sp>
        <p:nvSpPr>
          <p:cNvPr id="51" name="四角形: 角を丸くする 50">
            <a:extLst>
              <a:ext uri="{FF2B5EF4-FFF2-40B4-BE49-F238E27FC236}">
                <a16:creationId xmlns:a16="http://schemas.microsoft.com/office/drawing/2014/main" id="{D4256CEC-DAF2-4E1E-B1FB-CD18138660CF}"/>
              </a:ext>
            </a:extLst>
          </p:cNvPr>
          <p:cNvSpPr/>
          <p:nvPr/>
        </p:nvSpPr>
        <p:spPr>
          <a:xfrm>
            <a:off x="217715" y="13569526"/>
            <a:ext cx="29826856" cy="1968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支援ツールについて</a:t>
            </a:r>
          </a:p>
        </p:txBody>
      </p:sp>
      <p:sp>
        <p:nvSpPr>
          <p:cNvPr id="52" name="四角形: 角を丸くする 51">
            <a:extLst>
              <a:ext uri="{FF2B5EF4-FFF2-40B4-BE49-F238E27FC236}">
                <a16:creationId xmlns:a16="http://schemas.microsoft.com/office/drawing/2014/main" id="{D43EBAEC-042B-4C35-9A54-908C3FAED59A}"/>
              </a:ext>
            </a:extLst>
          </p:cNvPr>
          <p:cNvSpPr/>
          <p:nvPr/>
        </p:nvSpPr>
        <p:spPr>
          <a:xfrm>
            <a:off x="217714" y="3996421"/>
            <a:ext cx="29826856" cy="1968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背景</a:t>
            </a:r>
            <a:endParaRPr kumimoji="1" lang="ja-JP" altLang="en-US" b="1" dirty="0"/>
          </a:p>
        </p:txBody>
      </p:sp>
      <p:sp>
        <p:nvSpPr>
          <p:cNvPr id="53" name="四角形: 角を丸くする 52">
            <a:extLst>
              <a:ext uri="{FF2B5EF4-FFF2-40B4-BE49-F238E27FC236}">
                <a16:creationId xmlns:a16="http://schemas.microsoft.com/office/drawing/2014/main" id="{E7299DA3-A3EC-4D06-A28D-724178D410E8}"/>
              </a:ext>
            </a:extLst>
          </p:cNvPr>
          <p:cNvSpPr/>
          <p:nvPr/>
        </p:nvSpPr>
        <p:spPr>
          <a:xfrm>
            <a:off x="217714" y="583169"/>
            <a:ext cx="29826856" cy="3146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0" b="1" dirty="0"/>
              <a:t>深層学習を用いた折り紙支援ツール</a:t>
            </a:r>
            <a:endParaRPr kumimoji="1" lang="en-US" altLang="ja-JP" sz="10000" b="1" dirty="0"/>
          </a:p>
          <a:p>
            <a:pPr algn="ctr"/>
            <a:r>
              <a:rPr kumimoji="1" lang="en-US" altLang="ja-JP" sz="6600" b="1" dirty="0"/>
              <a:t>TEAM</a:t>
            </a:r>
            <a:r>
              <a:rPr kumimoji="1" lang="ja-JP" altLang="en-US" sz="6600" b="1" dirty="0"/>
              <a:t> </a:t>
            </a:r>
            <a:r>
              <a:rPr kumimoji="1" lang="en-US" altLang="ja-JP" sz="6600" b="1" dirty="0"/>
              <a:t>11</a:t>
            </a:r>
            <a:endParaRPr kumimoji="1" lang="ja-JP" altLang="en-US" sz="11500" b="1" dirty="0"/>
          </a:p>
        </p:txBody>
      </p:sp>
      <p:grpSp>
        <p:nvGrpSpPr>
          <p:cNvPr id="61" name="グループ化 60">
            <a:extLst>
              <a:ext uri="{FF2B5EF4-FFF2-40B4-BE49-F238E27FC236}">
                <a16:creationId xmlns:a16="http://schemas.microsoft.com/office/drawing/2014/main" id="{169F8B09-D8FD-48C4-8716-0E80D2B5CCDA}"/>
              </a:ext>
            </a:extLst>
          </p:cNvPr>
          <p:cNvGrpSpPr/>
          <p:nvPr/>
        </p:nvGrpSpPr>
        <p:grpSpPr>
          <a:xfrm>
            <a:off x="217713" y="6126303"/>
            <a:ext cx="9792000" cy="7281862"/>
            <a:chOff x="217713" y="6664183"/>
            <a:chExt cx="9792000" cy="7281862"/>
          </a:xfrm>
        </p:grpSpPr>
        <p:sp>
          <p:nvSpPr>
            <p:cNvPr id="54" name="四角形: 角を丸くする 53">
              <a:extLst>
                <a:ext uri="{FF2B5EF4-FFF2-40B4-BE49-F238E27FC236}">
                  <a16:creationId xmlns:a16="http://schemas.microsoft.com/office/drawing/2014/main" id="{5690374E-C1E6-40B0-A2C3-2AE1D3586F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718BB01-C076-4523-8832-145D6794FF8E}"/>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9BA008F-DAC3-474D-9005-73B975E1BED7}"/>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① 折り紙という文化</a:t>
              </a:r>
            </a:p>
          </p:txBody>
        </p:sp>
      </p:grpSp>
      <p:grpSp>
        <p:nvGrpSpPr>
          <p:cNvPr id="62" name="グループ化 61">
            <a:extLst>
              <a:ext uri="{FF2B5EF4-FFF2-40B4-BE49-F238E27FC236}">
                <a16:creationId xmlns:a16="http://schemas.microsoft.com/office/drawing/2014/main" id="{759E01AB-7C10-4FEA-A602-02691DA4294A}"/>
              </a:ext>
            </a:extLst>
          </p:cNvPr>
          <p:cNvGrpSpPr/>
          <p:nvPr/>
        </p:nvGrpSpPr>
        <p:grpSpPr>
          <a:xfrm>
            <a:off x="10241606" y="6126274"/>
            <a:ext cx="9792000" cy="7281862"/>
            <a:chOff x="217713" y="6664183"/>
            <a:chExt cx="9792000" cy="7281862"/>
          </a:xfrm>
        </p:grpSpPr>
        <p:sp>
          <p:nvSpPr>
            <p:cNvPr id="63" name="四角形: 角を丸くする 62">
              <a:extLst>
                <a:ext uri="{FF2B5EF4-FFF2-40B4-BE49-F238E27FC236}">
                  <a16:creationId xmlns:a16="http://schemas.microsoft.com/office/drawing/2014/main" id="{11FD53A7-1E7F-4D86-92F8-E1867E8F7340}"/>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BA300D9D-E80F-447A-9267-0C051199058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1DC579B1-542C-49EA-B002-39B528AD504F}"/>
                </a:ext>
              </a:extLst>
            </p:cNvPr>
            <p:cNvSpPr txBox="1"/>
            <p:nvPr/>
          </p:nvSpPr>
          <p:spPr>
            <a:xfrm>
              <a:off x="413209" y="6866419"/>
              <a:ext cx="3560590" cy="584775"/>
            </a:xfrm>
            <a:prstGeom prst="rect">
              <a:avLst/>
            </a:prstGeom>
            <a:noFill/>
          </p:spPr>
          <p:txBody>
            <a:bodyPr wrap="none" rtlCol="0">
              <a:spAutoFit/>
            </a:bodyPr>
            <a:lstStyle/>
            <a:p>
              <a:r>
                <a:rPr kumimoji="1" lang="ja-JP" altLang="en-US" sz="3200" dirty="0"/>
                <a:t>② 折り紙の学び方</a:t>
              </a:r>
            </a:p>
          </p:txBody>
        </p:sp>
      </p:grpSp>
      <p:grpSp>
        <p:nvGrpSpPr>
          <p:cNvPr id="70" name="グループ化 69">
            <a:extLst>
              <a:ext uri="{FF2B5EF4-FFF2-40B4-BE49-F238E27FC236}">
                <a16:creationId xmlns:a16="http://schemas.microsoft.com/office/drawing/2014/main" id="{529B862C-A7BE-4943-B688-CB7FC5146F22}"/>
              </a:ext>
            </a:extLst>
          </p:cNvPr>
          <p:cNvGrpSpPr/>
          <p:nvPr/>
        </p:nvGrpSpPr>
        <p:grpSpPr>
          <a:xfrm>
            <a:off x="20252569" y="6126303"/>
            <a:ext cx="9792000" cy="7281862"/>
            <a:chOff x="217713" y="6664183"/>
            <a:chExt cx="9792000" cy="7281862"/>
          </a:xfrm>
        </p:grpSpPr>
        <p:sp>
          <p:nvSpPr>
            <p:cNvPr id="71" name="四角形: 角を丸くする 70">
              <a:extLst>
                <a:ext uri="{FF2B5EF4-FFF2-40B4-BE49-F238E27FC236}">
                  <a16:creationId xmlns:a16="http://schemas.microsoft.com/office/drawing/2014/main" id="{9479C12E-6554-439E-A8F2-66B6987857B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35F27394-699C-4FA6-8500-17036100989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70AF50F8-D436-45FE-8D83-684AF41617DC}"/>
                </a:ext>
              </a:extLst>
            </p:cNvPr>
            <p:cNvSpPr txBox="1"/>
            <p:nvPr/>
          </p:nvSpPr>
          <p:spPr>
            <a:xfrm>
              <a:off x="413209" y="6866419"/>
              <a:ext cx="6433171" cy="584775"/>
            </a:xfrm>
            <a:prstGeom prst="rect">
              <a:avLst/>
            </a:prstGeom>
            <a:noFill/>
          </p:spPr>
          <p:txBody>
            <a:bodyPr wrap="none" rtlCol="0">
              <a:spAutoFit/>
            </a:bodyPr>
            <a:lstStyle/>
            <a:p>
              <a:r>
                <a:rPr kumimoji="1" lang="ja-JP" altLang="en-US" sz="3200" dirty="0"/>
                <a:t>③ 本検討におけるモチベーション</a:t>
              </a:r>
            </a:p>
          </p:txBody>
        </p:sp>
      </p:grpSp>
      <p:grpSp>
        <p:nvGrpSpPr>
          <p:cNvPr id="74" name="グループ化 73">
            <a:extLst>
              <a:ext uri="{FF2B5EF4-FFF2-40B4-BE49-F238E27FC236}">
                <a16:creationId xmlns:a16="http://schemas.microsoft.com/office/drawing/2014/main" id="{49173C50-9125-40B4-AAAC-359B8F6211E4}"/>
              </a:ext>
            </a:extLst>
          </p:cNvPr>
          <p:cNvGrpSpPr/>
          <p:nvPr/>
        </p:nvGrpSpPr>
        <p:grpSpPr>
          <a:xfrm>
            <a:off x="217713" y="15737648"/>
            <a:ext cx="9792000" cy="7281862"/>
            <a:chOff x="217713" y="6664183"/>
            <a:chExt cx="9792000" cy="7281862"/>
          </a:xfrm>
        </p:grpSpPr>
        <p:sp>
          <p:nvSpPr>
            <p:cNvPr id="75" name="四角形: 角を丸くする 74">
              <a:extLst>
                <a:ext uri="{FF2B5EF4-FFF2-40B4-BE49-F238E27FC236}">
                  <a16:creationId xmlns:a16="http://schemas.microsoft.com/office/drawing/2014/main" id="{6CAE6FB3-F249-4982-A9D3-12193F3F98D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1B44A2DF-233E-4B50-9504-49F8BCE1B32F}"/>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137B427-59E6-4A1E-A430-A549D7182692}"/>
                </a:ext>
              </a:extLst>
            </p:cNvPr>
            <p:cNvSpPr txBox="1"/>
            <p:nvPr/>
          </p:nvSpPr>
          <p:spPr>
            <a:xfrm>
              <a:off x="413209" y="6866419"/>
              <a:ext cx="6022803" cy="584775"/>
            </a:xfrm>
            <a:prstGeom prst="rect">
              <a:avLst/>
            </a:prstGeom>
            <a:noFill/>
          </p:spPr>
          <p:txBody>
            <a:bodyPr wrap="none" rtlCol="0">
              <a:spAutoFit/>
            </a:bodyPr>
            <a:lstStyle/>
            <a:p>
              <a:r>
                <a:rPr kumimoji="1" lang="ja-JP" altLang="en-US" sz="3200" dirty="0"/>
                <a:t>④ 本検討におけるゴールライン</a:t>
              </a:r>
            </a:p>
          </p:txBody>
        </p:sp>
      </p:grpSp>
      <p:grpSp>
        <p:nvGrpSpPr>
          <p:cNvPr id="78" name="グループ化 77">
            <a:extLst>
              <a:ext uri="{FF2B5EF4-FFF2-40B4-BE49-F238E27FC236}">
                <a16:creationId xmlns:a16="http://schemas.microsoft.com/office/drawing/2014/main" id="{CCA07FBA-79E6-41E6-9D71-08AE0B66D5EC}"/>
              </a:ext>
            </a:extLst>
          </p:cNvPr>
          <p:cNvGrpSpPr/>
          <p:nvPr/>
        </p:nvGrpSpPr>
        <p:grpSpPr>
          <a:xfrm>
            <a:off x="10241606" y="15737619"/>
            <a:ext cx="9792000" cy="7281862"/>
            <a:chOff x="217713" y="6664183"/>
            <a:chExt cx="9792000" cy="7281862"/>
          </a:xfrm>
        </p:grpSpPr>
        <p:sp>
          <p:nvSpPr>
            <p:cNvPr id="79" name="四角形: 角を丸くする 78">
              <a:extLst>
                <a:ext uri="{FF2B5EF4-FFF2-40B4-BE49-F238E27FC236}">
                  <a16:creationId xmlns:a16="http://schemas.microsoft.com/office/drawing/2014/main" id="{DFEAD781-4477-4C0D-98EC-71F665E081D9}"/>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B32DCB6-B00A-47F2-B1CC-D8414877B05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C2A9D87-AA3C-43D7-B5E9-0B57AB9044EA}"/>
                </a:ext>
              </a:extLst>
            </p:cNvPr>
            <p:cNvSpPr txBox="1"/>
            <p:nvPr/>
          </p:nvSpPr>
          <p:spPr>
            <a:xfrm>
              <a:off x="413209" y="6866419"/>
              <a:ext cx="4381328" cy="584775"/>
            </a:xfrm>
            <a:prstGeom prst="rect">
              <a:avLst/>
            </a:prstGeom>
            <a:noFill/>
          </p:spPr>
          <p:txBody>
            <a:bodyPr wrap="none" rtlCol="0">
              <a:spAutoFit/>
            </a:bodyPr>
            <a:lstStyle/>
            <a:p>
              <a:r>
                <a:rPr kumimoji="1" lang="ja-JP" altLang="en-US" sz="3200" dirty="0"/>
                <a:t>⑤ 支援ツールの使い方</a:t>
              </a:r>
            </a:p>
          </p:txBody>
        </p:sp>
      </p:grpSp>
      <p:grpSp>
        <p:nvGrpSpPr>
          <p:cNvPr id="82" name="グループ化 81">
            <a:extLst>
              <a:ext uri="{FF2B5EF4-FFF2-40B4-BE49-F238E27FC236}">
                <a16:creationId xmlns:a16="http://schemas.microsoft.com/office/drawing/2014/main" id="{990EFE80-237A-44E5-BFB3-E1A80AB71B54}"/>
              </a:ext>
            </a:extLst>
          </p:cNvPr>
          <p:cNvGrpSpPr/>
          <p:nvPr/>
        </p:nvGrpSpPr>
        <p:grpSpPr>
          <a:xfrm>
            <a:off x="20252569" y="15737648"/>
            <a:ext cx="9792000" cy="7281862"/>
            <a:chOff x="217713" y="6664183"/>
            <a:chExt cx="9792000" cy="7281862"/>
          </a:xfrm>
        </p:grpSpPr>
        <p:sp>
          <p:nvSpPr>
            <p:cNvPr id="83" name="四角形: 角を丸くする 82">
              <a:extLst>
                <a:ext uri="{FF2B5EF4-FFF2-40B4-BE49-F238E27FC236}">
                  <a16:creationId xmlns:a16="http://schemas.microsoft.com/office/drawing/2014/main" id="{3D6BA350-E9C3-4582-BF06-C4A35D0550CD}"/>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3AC62D78-B9FD-443A-81C6-60D771DB98D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EB06FEFB-0D96-4992-BC30-D7D38E8BC579}"/>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⑥ 本検討で扱う題材</a:t>
              </a:r>
            </a:p>
          </p:txBody>
        </p:sp>
      </p:grpSp>
      <p:grpSp>
        <p:nvGrpSpPr>
          <p:cNvPr id="86" name="グループ化 85">
            <a:extLst>
              <a:ext uri="{FF2B5EF4-FFF2-40B4-BE49-F238E27FC236}">
                <a16:creationId xmlns:a16="http://schemas.microsoft.com/office/drawing/2014/main" id="{682BD7B3-DB32-4AB0-BF8D-60AC30E83617}"/>
              </a:ext>
            </a:extLst>
          </p:cNvPr>
          <p:cNvGrpSpPr/>
          <p:nvPr/>
        </p:nvGrpSpPr>
        <p:grpSpPr>
          <a:xfrm>
            <a:off x="217713" y="25387117"/>
            <a:ext cx="9792000" cy="7281862"/>
            <a:chOff x="217713" y="6664183"/>
            <a:chExt cx="9792000" cy="7281862"/>
          </a:xfrm>
        </p:grpSpPr>
        <p:sp>
          <p:nvSpPr>
            <p:cNvPr id="87" name="四角形: 角を丸くする 86">
              <a:extLst>
                <a:ext uri="{FF2B5EF4-FFF2-40B4-BE49-F238E27FC236}">
                  <a16:creationId xmlns:a16="http://schemas.microsoft.com/office/drawing/2014/main" id="{95D6C64C-5E8B-4CE0-B07C-336C81C5F0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9C7E57A9-C508-4E75-8C15-5939E716677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AD9D26F7-E6F6-459F-BFBC-DC6F469726C8}"/>
                </a:ext>
              </a:extLst>
            </p:cNvPr>
            <p:cNvSpPr txBox="1"/>
            <p:nvPr/>
          </p:nvSpPr>
          <p:spPr>
            <a:xfrm>
              <a:off x="413209" y="6866419"/>
              <a:ext cx="8895384" cy="584775"/>
            </a:xfrm>
            <a:prstGeom prst="rect">
              <a:avLst/>
            </a:prstGeom>
            <a:noFill/>
          </p:spPr>
          <p:txBody>
            <a:bodyPr wrap="none" rtlCol="0">
              <a:spAutoFit/>
            </a:bodyPr>
            <a:lstStyle/>
            <a:p>
              <a:r>
                <a:rPr kumimoji="1" lang="ja-JP" altLang="en-US" sz="3200" dirty="0"/>
                <a:t>⑦ 深層学習を用いる理由（そもそもなぜ使う）</a:t>
              </a:r>
            </a:p>
          </p:txBody>
        </p:sp>
      </p:grpSp>
      <p:grpSp>
        <p:nvGrpSpPr>
          <p:cNvPr id="90" name="グループ化 89">
            <a:extLst>
              <a:ext uri="{FF2B5EF4-FFF2-40B4-BE49-F238E27FC236}">
                <a16:creationId xmlns:a16="http://schemas.microsoft.com/office/drawing/2014/main" id="{4BF6A67E-D887-4565-9AB8-3904D0F50B70}"/>
              </a:ext>
            </a:extLst>
          </p:cNvPr>
          <p:cNvGrpSpPr/>
          <p:nvPr/>
        </p:nvGrpSpPr>
        <p:grpSpPr>
          <a:xfrm>
            <a:off x="10241606" y="25387088"/>
            <a:ext cx="9792000" cy="7281862"/>
            <a:chOff x="217713" y="6664183"/>
            <a:chExt cx="9792000" cy="7281862"/>
          </a:xfrm>
        </p:grpSpPr>
        <p:sp>
          <p:nvSpPr>
            <p:cNvPr id="91" name="四角形: 角を丸くする 90">
              <a:extLst>
                <a:ext uri="{FF2B5EF4-FFF2-40B4-BE49-F238E27FC236}">
                  <a16:creationId xmlns:a16="http://schemas.microsoft.com/office/drawing/2014/main" id="{B97C89A5-29CA-4C90-8136-FBC856B29FE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FA61A072-6EF3-4EC7-86B8-0D489FF4AEF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2E648BF6-8720-4D4D-A06A-C79925811059}"/>
                </a:ext>
              </a:extLst>
            </p:cNvPr>
            <p:cNvSpPr txBox="1"/>
            <p:nvPr/>
          </p:nvSpPr>
          <p:spPr>
            <a:xfrm>
              <a:off x="413209" y="6866419"/>
              <a:ext cx="8895384" cy="584775"/>
            </a:xfrm>
            <a:prstGeom prst="rect">
              <a:avLst/>
            </a:prstGeom>
            <a:noFill/>
          </p:spPr>
          <p:txBody>
            <a:bodyPr wrap="none" rtlCol="0">
              <a:spAutoFit/>
            </a:bodyPr>
            <a:lstStyle/>
            <a:p>
              <a:r>
                <a:rPr kumimoji="1" lang="ja-JP" altLang="en-US" sz="3200" dirty="0"/>
                <a:t>⑧ 深層学習のための折り紙データセットの作成</a:t>
              </a:r>
            </a:p>
          </p:txBody>
        </p:sp>
      </p:grpSp>
      <p:grpSp>
        <p:nvGrpSpPr>
          <p:cNvPr id="94" name="グループ化 93">
            <a:extLst>
              <a:ext uri="{FF2B5EF4-FFF2-40B4-BE49-F238E27FC236}">
                <a16:creationId xmlns:a16="http://schemas.microsoft.com/office/drawing/2014/main" id="{A02470CA-245B-49C8-91E2-DC523E25561B}"/>
              </a:ext>
            </a:extLst>
          </p:cNvPr>
          <p:cNvGrpSpPr/>
          <p:nvPr/>
        </p:nvGrpSpPr>
        <p:grpSpPr>
          <a:xfrm>
            <a:off x="20252569" y="25387117"/>
            <a:ext cx="9792000" cy="7281862"/>
            <a:chOff x="217713" y="6664183"/>
            <a:chExt cx="9792000" cy="7281862"/>
          </a:xfrm>
        </p:grpSpPr>
        <p:sp>
          <p:nvSpPr>
            <p:cNvPr id="95" name="四角形: 角を丸くする 94">
              <a:extLst>
                <a:ext uri="{FF2B5EF4-FFF2-40B4-BE49-F238E27FC236}">
                  <a16:creationId xmlns:a16="http://schemas.microsoft.com/office/drawing/2014/main" id="{F979A5E8-CC26-4B3F-B40C-BF5DD9B8B4C5}"/>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コネクタ 95">
              <a:extLst>
                <a:ext uri="{FF2B5EF4-FFF2-40B4-BE49-F238E27FC236}">
                  <a16:creationId xmlns:a16="http://schemas.microsoft.com/office/drawing/2014/main" id="{0428F6DB-C6F1-4A0E-80C4-1E0917C72AF6}"/>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D4DF49D0-9651-488A-A637-4F7E26950846}"/>
                </a:ext>
              </a:extLst>
            </p:cNvPr>
            <p:cNvSpPr txBox="1"/>
            <p:nvPr/>
          </p:nvSpPr>
          <p:spPr>
            <a:xfrm>
              <a:off x="413209" y="6866419"/>
              <a:ext cx="7664278" cy="584775"/>
            </a:xfrm>
            <a:prstGeom prst="rect">
              <a:avLst/>
            </a:prstGeom>
            <a:noFill/>
          </p:spPr>
          <p:txBody>
            <a:bodyPr wrap="none" rtlCol="0">
              <a:spAutoFit/>
            </a:bodyPr>
            <a:lstStyle/>
            <a:p>
              <a:r>
                <a:rPr kumimoji="1" lang="ja-JP" altLang="en-US" sz="3200" dirty="0"/>
                <a:t>⑨ 検討に用いたニューラルネットワーク</a:t>
              </a:r>
            </a:p>
          </p:txBody>
        </p:sp>
      </p:grpSp>
      <p:grpSp>
        <p:nvGrpSpPr>
          <p:cNvPr id="99" name="グループ化 98">
            <a:extLst>
              <a:ext uri="{FF2B5EF4-FFF2-40B4-BE49-F238E27FC236}">
                <a16:creationId xmlns:a16="http://schemas.microsoft.com/office/drawing/2014/main" id="{93A97158-DB12-4C42-910D-A0C01BB299D9}"/>
              </a:ext>
            </a:extLst>
          </p:cNvPr>
          <p:cNvGrpSpPr/>
          <p:nvPr/>
        </p:nvGrpSpPr>
        <p:grpSpPr>
          <a:xfrm>
            <a:off x="217713" y="34998462"/>
            <a:ext cx="9792000" cy="7281862"/>
            <a:chOff x="217713" y="6664183"/>
            <a:chExt cx="9792000" cy="7281862"/>
          </a:xfrm>
        </p:grpSpPr>
        <p:sp>
          <p:nvSpPr>
            <p:cNvPr id="100" name="四角形: 角を丸くする 99">
              <a:extLst>
                <a:ext uri="{FF2B5EF4-FFF2-40B4-BE49-F238E27FC236}">
                  <a16:creationId xmlns:a16="http://schemas.microsoft.com/office/drawing/2014/main" id="{2EDEDB56-F8D7-4F82-B238-BE399BFB91B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E5D708F6-682C-497A-9A45-926E21C42F8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6A7A4243-ADD9-448E-BF7C-E4E5678010C1}"/>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⑩ 実験条件</a:t>
              </a:r>
            </a:p>
          </p:txBody>
        </p:sp>
      </p:grpSp>
      <p:grpSp>
        <p:nvGrpSpPr>
          <p:cNvPr id="103" name="グループ化 102">
            <a:extLst>
              <a:ext uri="{FF2B5EF4-FFF2-40B4-BE49-F238E27FC236}">
                <a16:creationId xmlns:a16="http://schemas.microsoft.com/office/drawing/2014/main" id="{B9B60156-9754-48E8-B040-5690E8A2EF3A}"/>
              </a:ext>
            </a:extLst>
          </p:cNvPr>
          <p:cNvGrpSpPr/>
          <p:nvPr/>
        </p:nvGrpSpPr>
        <p:grpSpPr>
          <a:xfrm>
            <a:off x="10241606" y="34998433"/>
            <a:ext cx="9792000" cy="7281862"/>
            <a:chOff x="217713" y="6664183"/>
            <a:chExt cx="9792000" cy="7281862"/>
          </a:xfrm>
        </p:grpSpPr>
        <p:sp>
          <p:nvSpPr>
            <p:cNvPr id="104" name="四角形: 角を丸くする 103">
              <a:extLst>
                <a:ext uri="{FF2B5EF4-FFF2-40B4-BE49-F238E27FC236}">
                  <a16:creationId xmlns:a16="http://schemas.microsoft.com/office/drawing/2014/main" id="{9803F539-D8EC-4148-8F5A-8938669B664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a:extLst>
                <a:ext uri="{FF2B5EF4-FFF2-40B4-BE49-F238E27FC236}">
                  <a16:creationId xmlns:a16="http://schemas.microsoft.com/office/drawing/2014/main" id="{DF7B0383-EED2-4053-B99D-63648722FFF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6E08B110-4B92-44C5-863C-7C77B4AD8C7B}"/>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⑪ 実験結果</a:t>
              </a:r>
            </a:p>
          </p:txBody>
        </p:sp>
      </p:grpSp>
      <p:grpSp>
        <p:nvGrpSpPr>
          <p:cNvPr id="107" name="グループ化 106">
            <a:extLst>
              <a:ext uri="{FF2B5EF4-FFF2-40B4-BE49-F238E27FC236}">
                <a16:creationId xmlns:a16="http://schemas.microsoft.com/office/drawing/2014/main" id="{D1872F13-D634-45C1-845B-9D4D9BA8F575}"/>
              </a:ext>
            </a:extLst>
          </p:cNvPr>
          <p:cNvGrpSpPr/>
          <p:nvPr/>
        </p:nvGrpSpPr>
        <p:grpSpPr>
          <a:xfrm>
            <a:off x="20252569" y="34998462"/>
            <a:ext cx="9792000" cy="7281862"/>
            <a:chOff x="217713" y="6664183"/>
            <a:chExt cx="9792000" cy="7281862"/>
          </a:xfrm>
        </p:grpSpPr>
        <p:sp>
          <p:nvSpPr>
            <p:cNvPr id="108" name="四角形: 角を丸くする 107">
              <a:extLst>
                <a:ext uri="{FF2B5EF4-FFF2-40B4-BE49-F238E27FC236}">
                  <a16:creationId xmlns:a16="http://schemas.microsoft.com/office/drawing/2014/main" id="{B53F3F07-405B-4D36-B713-CE867728A2AA}"/>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D4A6F5B1-2172-4462-A8CD-D6E4A766D4D0}"/>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D28D432C-09EC-4D0B-AD3F-14D78AF4F914}"/>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⑫ 課題と今後の展望</a:t>
              </a:r>
            </a:p>
          </p:txBody>
        </p:sp>
      </p:grpSp>
      <p:sp>
        <p:nvSpPr>
          <p:cNvPr id="112" name="コンテンツ プレースホルダー 2">
            <a:extLst>
              <a:ext uri="{FF2B5EF4-FFF2-40B4-BE49-F238E27FC236}">
                <a16:creationId xmlns:a16="http://schemas.microsoft.com/office/drawing/2014/main" id="{ECFCD901-CE63-49EF-AECB-E8C275B9EE37}"/>
              </a:ext>
            </a:extLst>
          </p:cNvPr>
          <p:cNvSpPr txBox="1">
            <a:spLocks/>
          </p:cNvSpPr>
          <p:nvPr/>
        </p:nvSpPr>
        <p:spPr>
          <a:xfrm>
            <a:off x="522513" y="708095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折り紙の歴史は長く，現代でも娯楽や祈願などで登場する</a:t>
            </a:r>
          </a:p>
        </p:txBody>
      </p:sp>
      <p:grpSp>
        <p:nvGrpSpPr>
          <p:cNvPr id="121" name="グループ化 120">
            <a:extLst>
              <a:ext uri="{FF2B5EF4-FFF2-40B4-BE49-F238E27FC236}">
                <a16:creationId xmlns:a16="http://schemas.microsoft.com/office/drawing/2014/main" id="{A6D2D7DE-16A9-4982-B68A-5CD84FC348CD}"/>
              </a:ext>
            </a:extLst>
          </p:cNvPr>
          <p:cNvGrpSpPr>
            <a:grpSpLocks noChangeAspect="1"/>
          </p:cNvGrpSpPr>
          <p:nvPr/>
        </p:nvGrpSpPr>
        <p:grpSpPr>
          <a:xfrm>
            <a:off x="487680" y="7718263"/>
            <a:ext cx="9347841" cy="5505092"/>
            <a:chOff x="937823" y="7904910"/>
            <a:chExt cx="8128661" cy="4787087"/>
          </a:xfrm>
        </p:grpSpPr>
        <p:pic>
          <p:nvPicPr>
            <p:cNvPr id="113" name="図 112">
              <a:extLst>
                <a:ext uri="{FF2B5EF4-FFF2-40B4-BE49-F238E27FC236}">
                  <a16:creationId xmlns:a16="http://schemas.microsoft.com/office/drawing/2014/main" id="{A319A07A-670E-441B-A9BE-EA6395496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27" y="7973329"/>
              <a:ext cx="3819536" cy="2024354"/>
            </a:xfrm>
            <a:prstGeom prst="rect">
              <a:avLst/>
            </a:prstGeom>
          </p:spPr>
        </p:pic>
        <p:sp>
          <p:nvSpPr>
            <p:cNvPr id="114" name="テキスト ボックス 113">
              <a:extLst>
                <a:ext uri="{FF2B5EF4-FFF2-40B4-BE49-F238E27FC236}">
                  <a16:creationId xmlns:a16="http://schemas.microsoft.com/office/drawing/2014/main" id="{36A6E34D-E008-4E9D-8B87-87AA528B7F42}"/>
                </a:ext>
              </a:extLst>
            </p:cNvPr>
            <p:cNvSpPr txBox="1"/>
            <p:nvPr/>
          </p:nvSpPr>
          <p:spPr>
            <a:xfrm>
              <a:off x="937823" y="10007694"/>
              <a:ext cx="4124091" cy="562033"/>
            </a:xfrm>
            <a:prstGeom prst="rect">
              <a:avLst/>
            </a:prstGeom>
            <a:noFill/>
          </p:spPr>
          <p:txBody>
            <a:bodyPr wrap="square" rtlCol="0">
              <a:spAutoFit/>
            </a:bodyPr>
            <a:lstStyle/>
            <a:p>
              <a:pPr algn="ctr"/>
              <a:r>
                <a:rPr kumimoji="1" lang="ja-JP" altLang="en-US" dirty="0"/>
                <a:t>日本初の折り紙の教科書とされる</a:t>
              </a:r>
              <a:endParaRPr kumimoji="1" lang="en-US" altLang="ja-JP" dirty="0"/>
            </a:p>
            <a:p>
              <a:pPr algn="ctr"/>
              <a:r>
                <a:rPr lang="ja-JP" altLang="en-US" dirty="0"/>
                <a:t>秘</a:t>
              </a:r>
              <a:r>
                <a:rPr lang="zh-TW" altLang="en-US" dirty="0"/>
                <a:t>傅</a:t>
              </a:r>
              <a:r>
                <a:rPr lang="ja-JP" altLang="en-US" dirty="0"/>
                <a:t>千羽鶴折形（</a:t>
              </a:r>
              <a:r>
                <a:rPr lang="en-US" altLang="ja-JP" dirty="0"/>
                <a:t> 1797</a:t>
              </a:r>
              <a:r>
                <a:rPr lang="ja-JP" altLang="en-US" dirty="0"/>
                <a:t>年，寛永</a:t>
              </a:r>
              <a:r>
                <a:rPr lang="en-US" altLang="ja-JP" dirty="0"/>
                <a:t>9</a:t>
              </a:r>
              <a:r>
                <a:rPr lang="ja-JP" altLang="en-US" dirty="0"/>
                <a:t>年）</a:t>
              </a:r>
              <a:endParaRPr lang="en-US" altLang="ja-JP" dirty="0"/>
            </a:p>
          </p:txBody>
        </p:sp>
        <p:pic>
          <p:nvPicPr>
            <p:cNvPr id="115" name="図 114">
              <a:extLst>
                <a:ext uri="{FF2B5EF4-FFF2-40B4-BE49-F238E27FC236}">
                  <a16:creationId xmlns:a16="http://schemas.microsoft.com/office/drawing/2014/main" id="{AD922AEB-6CF2-4F8F-8A72-424A020213A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6983510" y="8519478"/>
              <a:ext cx="1503268" cy="1440508"/>
            </a:xfrm>
            <a:prstGeom prst="rect">
              <a:avLst/>
            </a:prstGeom>
          </p:spPr>
        </p:pic>
        <p:pic>
          <p:nvPicPr>
            <p:cNvPr id="116" name="図 115">
              <a:extLst>
                <a:ext uri="{FF2B5EF4-FFF2-40B4-BE49-F238E27FC236}">
                  <a16:creationId xmlns:a16="http://schemas.microsoft.com/office/drawing/2014/main" id="{C1B18CAE-F410-411D-A5F6-8C394738A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014" y="7904910"/>
              <a:ext cx="1744984" cy="2131278"/>
            </a:xfrm>
            <a:prstGeom prst="rect">
              <a:avLst/>
            </a:prstGeom>
          </p:spPr>
        </p:pic>
        <p:sp>
          <p:nvSpPr>
            <p:cNvPr id="117" name="テキスト ボックス 116">
              <a:extLst>
                <a:ext uri="{FF2B5EF4-FFF2-40B4-BE49-F238E27FC236}">
                  <a16:creationId xmlns:a16="http://schemas.microsoft.com/office/drawing/2014/main" id="{FD0AA45C-D4B9-4105-9131-EA7759AD5FE8}"/>
                </a:ext>
              </a:extLst>
            </p:cNvPr>
            <p:cNvSpPr txBox="1"/>
            <p:nvPr/>
          </p:nvSpPr>
          <p:spPr>
            <a:xfrm>
              <a:off x="5466328" y="9997683"/>
              <a:ext cx="3600156" cy="562033"/>
            </a:xfrm>
            <a:prstGeom prst="rect">
              <a:avLst/>
            </a:prstGeom>
            <a:noFill/>
          </p:spPr>
          <p:txBody>
            <a:bodyPr wrap="square" rtlCol="0">
              <a:spAutoFit/>
            </a:bodyPr>
            <a:lstStyle/>
            <a:p>
              <a:pPr algn="ctr"/>
              <a:r>
                <a:rPr kumimoji="1" lang="ja-JP" altLang="en-US" dirty="0"/>
                <a:t>世代間のコミュニケーションツール</a:t>
              </a:r>
              <a:endParaRPr kumimoji="1" lang="en-US" altLang="ja-JP" dirty="0"/>
            </a:p>
            <a:p>
              <a:pPr algn="ctr"/>
              <a:r>
                <a:rPr kumimoji="1" lang="ja-JP" altLang="en-US" dirty="0"/>
                <a:t>として発揮する折り紙</a:t>
              </a:r>
              <a:endParaRPr lang="en-US" altLang="ja-JP" dirty="0"/>
            </a:p>
          </p:txBody>
        </p:sp>
        <p:pic>
          <p:nvPicPr>
            <p:cNvPr id="118" name="図 117">
              <a:extLst>
                <a:ext uri="{FF2B5EF4-FFF2-40B4-BE49-F238E27FC236}">
                  <a16:creationId xmlns:a16="http://schemas.microsoft.com/office/drawing/2014/main" id="{A2F5651F-E693-4182-A900-FD098A329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608" y="9888538"/>
              <a:ext cx="2146094" cy="2534040"/>
            </a:xfrm>
            <a:prstGeom prst="rect">
              <a:avLst/>
            </a:prstGeom>
          </p:spPr>
        </p:pic>
        <p:pic>
          <p:nvPicPr>
            <p:cNvPr id="119" name="図 118">
              <a:extLst>
                <a:ext uri="{FF2B5EF4-FFF2-40B4-BE49-F238E27FC236}">
                  <a16:creationId xmlns:a16="http://schemas.microsoft.com/office/drawing/2014/main" id="{DF85C6E8-4EBF-44A6-8A7C-44A0DC6AA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198" y="10417399"/>
              <a:ext cx="1312649" cy="1960197"/>
            </a:xfrm>
            <a:prstGeom prst="rect">
              <a:avLst/>
            </a:prstGeom>
          </p:spPr>
        </p:pic>
        <p:sp>
          <p:nvSpPr>
            <p:cNvPr id="120" name="テキスト ボックス 119">
              <a:extLst>
                <a:ext uri="{FF2B5EF4-FFF2-40B4-BE49-F238E27FC236}">
                  <a16:creationId xmlns:a16="http://schemas.microsoft.com/office/drawing/2014/main" id="{808F83A0-6CC2-4E5C-A952-F692B4436809}"/>
                </a:ext>
              </a:extLst>
            </p:cNvPr>
            <p:cNvSpPr txBox="1"/>
            <p:nvPr/>
          </p:nvSpPr>
          <p:spPr>
            <a:xfrm>
              <a:off x="3778651" y="12370835"/>
              <a:ext cx="3175855" cy="321162"/>
            </a:xfrm>
            <a:prstGeom prst="rect">
              <a:avLst/>
            </a:prstGeom>
            <a:noFill/>
          </p:spPr>
          <p:txBody>
            <a:bodyPr wrap="square" rtlCol="0">
              <a:spAutoFit/>
            </a:bodyPr>
            <a:lstStyle/>
            <a:p>
              <a:pPr algn="ctr"/>
              <a:r>
                <a:rPr kumimoji="1" lang="ja-JP" altLang="en-US" dirty="0"/>
                <a:t>見舞い品として登場する折り紙</a:t>
              </a:r>
              <a:endParaRPr lang="en-US" altLang="ja-JP" dirty="0"/>
            </a:p>
          </p:txBody>
        </p:sp>
      </p:grpSp>
      <p:sp>
        <p:nvSpPr>
          <p:cNvPr id="122" name="コンテンツ プレースホルダー 2">
            <a:extLst>
              <a:ext uri="{FF2B5EF4-FFF2-40B4-BE49-F238E27FC236}">
                <a16:creationId xmlns:a16="http://schemas.microsoft.com/office/drawing/2014/main" id="{F860E6AB-F806-4C92-9210-DAD29C3A582A}"/>
              </a:ext>
            </a:extLst>
          </p:cNvPr>
          <p:cNvSpPr txBox="1">
            <a:spLocks/>
          </p:cNvSpPr>
          <p:nvPr/>
        </p:nvSpPr>
        <p:spPr>
          <a:xfrm>
            <a:off x="10547606" y="708481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折り紙の学び方として，以下の方法が挙げられる</a:t>
            </a:r>
          </a:p>
        </p:txBody>
      </p:sp>
      <p:graphicFrame>
        <p:nvGraphicFramePr>
          <p:cNvPr id="135" name="表 134">
            <a:extLst>
              <a:ext uri="{FF2B5EF4-FFF2-40B4-BE49-F238E27FC236}">
                <a16:creationId xmlns:a16="http://schemas.microsoft.com/office/drawing/2014/main" id="{7E7ADAC3-E782-47D9-976E-5B8ACA32FAE0}"/>
              </a:ext>
            </a:extLst>
          </p:cNvPr>
          <p:cNvGraphicFramePr>
            <a:graphicFrameLocks noGrp="1"/>
          </p:cNvGraphicFramePr>
          <p:nvPr>
            <p:extLst>
              <p:ext uri="{D42A27DB-BD31-4B8C-83A1-F6EECF244321}">
                <p14:modId xmlns:p14="http://schemas.microsoft.com/office/powerpoint/2010/main" val="3682063978"/>
              </p:ext>
            </p:extLst>
          </p:nvPr>
        </p:nvGraphicFramePr>
        <p:xfrm>
          <a:off x="10298303" y="10097925"/>
          <a:ext cx="9618038" cy="1984286"/>
        </p:xfrm>
        <a:graphic>
          <a:graphicData uri="http://schemas.openxmlformats.org/drawingml/2006/table">
            <a:tbl>
              <a:tblPr firstRow="1" bandRow="1"/>
              <a:tblGrid>
                <a:gridCol w="1906939">
                  <a:extLst>
                    <a:ext uri="{9D8B030D-6E8A-4147-A177-3AD203B41FA5}">
                      <a16:colId xmlns:a16="http://schemas.microsoft.com/office/drawing/2014/main" val="1018774153"/>
                    </a:ext>
                  </a:extLst>
                </a:gridCol>
                <a:gridCol w="2560443">
                  <a:extLst>
                    <a:ext uri="{9D8B030D-6E8A-4147-A177-3AD203B41FA5}">
                      <a16:colId xmlns:a16="http://schemas.microsoft.com/office/drawing/2014/main" val="686506466"/>
                    </a:ext>
                  </a:extLst>
                </a:gridCol>
                <a:gridCol w="2471129">
                  <a:extLst>
                    <a:ext uri="{9D8B030D-6E8A-4147-A177-3AD203B41FA5}">
                      <a16:colId xmlns:a16="http://schemas.microsoft.com/office/drawing/2014/main" val="850229763"/>
                    </a:ext>
                  </a:extLst>
                </a:gridCol>
                <a:gridCol w="2679527">
                  <a:extLst>
                    <a:ext uri="{9D8B030D-6E8A-4147-A177-3AD203B41FA5}">
                      <a16:colId xmlns:a16="http://schemas.microsoft.com/office/drawing/2014/main" val="3670082889"/>
                    </a:ext>
                  </a:extLst>
                </a:gridCol>
              </a:tblGrid>
              <a:tr h="662820">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endParaRPr kumimoji="1" lang="ja-JP"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人から人へ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教科書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動画</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3825988888"/>
                  </a:ext>
                </a:extLst>
              </a:tr>
              <a:tr h="658646">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人手</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必要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454620413"/>
                  </a:ext>
                </a:extLst>
              </a:tr>
              <a:tr h="662820">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対話性</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ある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D9C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extLst>
                  <a:ext uri="{0D108BD9-81ED-4DB2-BD59-A6C34878D82A}">
                    <a16:rowId xmlns:a16="http://schemas.microsoft.com/office/drawing/2014/main" val="3832974206"/>
                  </a:ext>
                </a:extLst>
              </a:tr>
            </a:tbl>
          </a:graphicData>
        </a:graphic>
      </p:graphicFrame>
      <p:sp>
        <p:nvSpPr>
          <p:cNvPr id="138" name="十字形 137">
            <a:extLst>
              <a:ext uri="{FF2B5EF4-FFF2-40B4-BE49-F238E27FC236}">
                <a16:creationId xmlns:a16="http://schemas.microsoft.com/office/drawing/2014/main" id="{71F26A9D-0BFB-4361-A029-73A4F9236637}"/>
              </a:ext>
            </a:extLst>
          </p:cNvPr>
          <p:cNvSpPr/>
          <p:nvPr/>
        </p:nvSpPr>
        <p:spPr>
          <a:xfrm rot="2693871">
            <a:off x="12753352" y="10835961"/>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0" name="円: 塗りつぶしなし 139">
            <a:extLst>
              <a:ext uri="{FF2B5EF4-FFF2-40B4-BE49-F238E27FC236}">
                <a16:creationId xmlns:a16="http://schemas.microsoft.com/office/drawing/2014/main" id="{2E302C9B-F256-4E16-A748-C12FD383F312}"/>
              </a:ext>
            </a:extLst>
          </p:cNvPr>
          <p:cNvSpPr/>
          <p:nvPr/>
        </p:nvSpPr>
        <p:spPr>
          <a:xfrm>
            <a:off x="12805742" y="11528789"/>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1" name="円: 塗りつぶしなし 140">
            <a:extLst>
              <a:ext uri="{FF2B5EF4-FFF2-40B4-BE49-F238E27FC236}">
                <a16:creationId xmlns:a16="http://schemas.microsoft.com/office/drawing/2014/main" id="{2A8E6AB0-577B-40FD-9720-7125EE5BF209}"/>
              </a:ext>
            </a:extLst>
          </p:cNvPr>
          <p:cNvSpPr/>
          <p:nvPr/>
        </p:nvSpPr>
        <p:spPr>
          <a:xfrm>
            <a:off x="15315772" y="1083285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2" name="十字形 141">
            <a:extLst>
              <a:ext uri="{FF2B5EF4-FFF2-40B4-BE49-F238E27FC236}">
                <a16:creationId xmlns:a16="http://schemas.microsoft.com/office/drawing/2014/main" id="{40453137-9470-4320-B335-6D2C17777EA3}"/>
              </a:ext>
            </a:extLst>
          </p:cNvPr>
          <p:cNvSpPr/>
          <p:nvPr/>
        </p:nvSpPr>
        <p:spPr>
          <a:xfrm rot="2693871">
            <a:off x="15276380" y="11493792"/>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3" name="十字形 142">
            <a:extLst>
              <a:ext uri="{FF2B5EF4-FFF2-40B4-BE49-F238E27FC236}">
                <a16:creationId xmlns:a16="http://schemas.microsoft.com/office/drawing/2014/main" id="{F3D8BDB4-8F2D-4100-AA4B-A7780F571380}"/>
              </a:ext>
            </a:extLst>
          </p:cNvPr>
          <p:cNvSpPr/>
          <p:nvPr/>
        </p:nvSpPr>
        <p:spPr>
          <a:xfrm rot="2693871">
            <a:off x="17904191" y="11512843"/>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4" name="円: 塗りつぶしなし 143">
            <a:extLst>
              <a:ext uri="{FF2B5EF4-FFF2-40B4-BE49-F238E27FC236}">
                <a16:creationId xmlns:a16="http://schemas.microsoft.com/office/drawing/2014/main" id="{503D9131-E6B0-4D43-94D2-3AAB43300DA4}"/>
              </a:ext>
            </a:extLst>
          </p:cNvPr>
          <p:cNvSpPr/>
          <p:nvPr/>
        </p:nvSpPr>
        <p:spPr>
          <a:xfrm>
            <a:off x="17943583" y="1085190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grpSp>
        <p:nvGrpSpPr>
          <p:cNvPr id="152" name="グループ化 151">
            <a:extLst>
              <a:ext uri="{FF2B5EF4-FFF2-40B4-BE49-F238E27FC236}">
                <a16:creationId xmlns:a16="http://schemas.microsoft.com/office/drawing/2014/main" id="{31BB2036-FAC1-4378-BF87-A5B6FE59C2EF}"/>
              </a:ext>
            </a:extLst>
          </p:cNvPr>
          <p:cNvGrpSpPr>
            <a:grpSpLocks noChangeAspect="1"/>
          </p:cNvGrpSpPr>
          <p:nvPr/>
        </p:nvGrpSpPr>
        <p:grpSpPr>
          <a:xfrm>
            <a:off x="12312796" y="7795938"/>
            <a:ext cx="7603542" cy="2323573"/>
            <a:chOff x="12587229" y="7762180"/>
            <a:chExt cx="6772564" cy="2069635"/>
          </a:xfrm>
        </p:grpSpPr>
        <p:pic>
          <p:nvPicPr>
            <p:cNvPr id="136" name="図 135">
              <a:extLst>
                <a:ext uri="{FF2B5EF4-FFF2-40B4-BE49-F238E27FC236}">
                  <a16:creationId xmlns:a16="http://schemas.microsoft.com/office/drawing/2014/main" id="{8222F341-6945-4C0E-88C0-151B754BBA7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13392014" y="8288825"/>
              <a:ext cx="1338807" cy="1282913"/>
            </a:xfrm>
            <a:prstGeom prst="rect">
              <a:avLst/>
            </a:prstGeom>
          </p:spPr>
        </p:pic>
        <p:pic>
          <p:nvPicPr>
            <p:cNvPr id="137" name="図 136">
              <a:extLst>
                <a:ext uri="{FF2B5EF4-FFF2-40B4-BE49-F238E27FC236}">
                  <a16:creationId xmlns:a16="http://schemas.microsoft.com/office/drawing/2014/main" id="{F1EA5AEE-0ADD-4D21-9A1B-0C6D41296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7229" y="7762180"/>
              <a:ext cx="1554079" cy="1898111"/>
            </a:xfrm>
            <a:prstGeom prst="rect">
              <a:avLst/>
            </a:prstGeom>
          </p:spPr>
        </p:pic>
        <p:pic>
          <p:nvPicPr>
            <p:cNvPr id="139" name="図 138">
              <a:extLst>
                <a:ext uri="{FF2B5EF4-FFF2-40B4-BE49-F238E27FC236}">
                  <a16:creationId xmlns:a16="http://schemas.microsoft.com/office/drawing/2014/main" id="{0FCB1AC3-803B-43D5-B68D-9BB9C5EE9B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10289" y="7858830"/>
              <a:ext cx="1338807" cy="1833322"/>
            </a:xfrm>
            <a:prstGeom prst="rect">
              <a:avLst/>
            </a:prstGeom>
          </p:spPr>
        </p:pic>
        <p:pic>
          <p:nvPicPr>
            <p:cNvPr id="145" name="図 144">
              <a:extLst>
                <a:ext uri="{FF2B5EF4-FFF2-40B4-BE49-F238E27FC236}">
                  <a16:creationId xmlns:a16="http://schemas.microsoft.com/office/drawing/2014/main" id="{EFA8BF45-9DB3-4053-9D19-360FACB7AE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3170" y="7771644"/>
              <a:ext cx="2416623" cy="2060171"/>
            </a:xfrm>
            <a:prstGeom prst="rect">
              <a:avLst/>
            </a:prstGeom>
          </p:spPr>
        </p:pic>
        <p:pic>
          <p:nvPicPr>
            <p:cNvPr id="146" name="図 145">
              <a:extLst>
                <a:ext uri="{FF2B5EF4-FFF2-40B4-BE49-F238E27FC236}">
                  <a16:creationId xmlns:a16="http://schemas.microsoft.com/office/drawing/2014/main" id="{94BD28A3-C7FA-481B-A03C-1C35F19D1638}"/>
                </a:ext>
              </a:extLst>
            </p:cNvPr>
            <p:cNvPicPr>
              <a:picLocks noChangeAspect="1"/>
            </p:cNvPicPr>
            <p:nvPr/>
          </p:nvPicPr>
          <p:blipFill>
            <a:blip r:embed="rId10"/>
            <a:stretch>
              <a:fillRect/>
            </a:stretch>
          </p:blipFill>
          <p:spPr>
            <a:xfrm>
              <a:off x="17948628" y="8124809"/>
              <a:ext cx="940777" cy="680674"/>
            </a:xfrm>
            <a:prstGeom prst="rect">
              <a:avLst/>
            </a:prstGeom>
          </p:spPr>
        </p:pic>
      </p:grpSp>
      <p:sp>
        <p:nvSpPr>
          <p:cNvPr id="151" name="テキスト ボックス 150">
            <a:extLst>
              <a:ext uri="{FF2B5EF4-FFF2-40B4-BE49-F238E27FC236}">
                <a16:creationId xmlns:a16="http://schemas.microsoft.com/office/drawing/2014/main" id="{F402E671-6117-40DB-B98B-940BF7066E60}"/>
              </a:ext>
            </a:extLst>
          </p:cNvPr>
          <p:cNvSpPr txBox="1"/>
          <p:nvPr/>
        </p:nvSpPr>
        <p:spPr>
          <a:xfrm>
            <a:off x="10818399" y="12198182"/>
            <a:ext cx="8975534" cy="830997"/>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 対話性</a:t>
            </a:r>
            <a:r>
              <a:rPr kumimoji="1" lang="en-US" altLang="ja-JP" sz="2400" dirty="0">
                <a:solidFill>
                  <a:srgbClr val="000000"/>
                </a:solidFill>
                <a:ea typeface="ＭＳ Ｐゴシック" panose="020B0600070205080204" pitchFamily="50" charset="-128"/>
              </a:rPr>
              <a:t>: </a:t>
            </a:r>
            <a:r>
              <a:rPr kumimoji="1" lang="ja-JP" altLang="en-US" sz="2400" dirty="0">
                <a:solidFill>
                  <a:srgbClr val="000000"/>
                </a:solidFill>
                <a:ea typeface="ＭＳ Ｐゴシック" panose="020B0600070205080204" pitchFamily="50" charset="-128"/>
              </a:rPr>
              <a:t>折り方に関する情報が一方的でなく，進捗状況に応じて，</a:t>
            </a:r>
            <a:endParaRPr kumimoji="1" lang="en-US" altLang="ja-JP" sz="2400" dirty="0">
              <a:solidFill>
                <a:srgbClr val="000000"/>
              </a:solidFill>
              <a:ea typeface="ＭＳ Ｐゴシック" panose="020B0600070205080204" pitchFamily="50" charset="-128"/>
            </a:endParaRPr>
          </a:p>
          <a:p>
            <a:r>
              <a:rPr kumimoji="1" lang="ja-JP" altLang="en-US" sz="2400" dirty="0">
                <a:solidFill>
                  <a:srgbClr val="000000"/>
                </a:solidFill>
                <a:ea typeface="ＭＳ Ｐゴシック" panose="020B0600070205080204" pitchFamily="50" charset="-128"/>
              </a:rPr>
              <a:t>                     情報が提供される性質を指す</a:t>
            </a:r>
          </a:p>
        </p:txBody>
      </p:sp>
      <p:sp>
        <p:nvSpPr>
          <p:cNvPr id="153" name="コンテンツ プレースホルダー 2">
            <a:extLst>
              <a:ext uri="{FF2B5EF4-FFF2-40B4-BE49-F238E27FC236}">
                <a16:creationId xmlns:a16="http://schemas.microsoft.com/office/drawing/2014/main" id="{969C9BA6-66FF-453B-A3F7-5244D1DCA324}"/>
              </a:ext>
            </a:extLst>
          </p:cNvPr>
          <p:cNvSpPr txBox="1">
            <a:spLocks/>
          </p:cNvSpPr>
          <p:nvPr/>
        </p:nvSpPr>
        <p:spPr>
          <a:xfrm>
            <a:off x="20525621" y="708762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日々，飛躍的に進化している深層学習の技術を利用した，対話型折り紙支援ツールを開発したい</a:t>
            </a:r>
          </a:p>
        </p:txBody>
      </p:sp>
      <p:sp>
        <p:nvSpPr>
          <p:cNvPr id="166" name="四角形: 角を丸くする 165">
            <a:extLst>
              <a:ext uri="{FF2B5EF4-FFF2-40B4-BE49-F238E27FC236}">
                <a16:creationId xmlns:a16="http://schemas.microsoft.com/office/drawing/2014/main" id="{FD6ACD5F-E619-47F4-BF8B-4A95911B5D87}"/>
              </a:ext>
            </a:extLst>
          </p:cNvPr>
          <p:cNvSpPr/>
          <p:nvPr/>
        </p:nvSpPr>
        <p:spPr>
          <a:xfrm>
            <a:off x="21509605" y="11748690"/>
            <a:ext cx="6872116" cy="1092053"/>
          </a:xfrm>
          <a:prstGeom prst="roundRect">
            <a:avLst/>
          </a:prstGeom>
          <a:solidFill>
            <a:srgbClr val="F5D9CC"/>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67" name="図 166">
            <a:extLst>
              <a:ext uri="{FF2B5EF4-FFF2-40B4-BE49-F238E27FC236}">
                <a16:creationId xmlns:a16="http://schemas.microsoft.com/office/drawing/2014/main" id="{FD7EF549-2EA5-411A-A710-2350A26C61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34252" y="8205396"/>
            <a:ext cx="2820718" cy="3223678"/>
          </a:xfrm>
          <a:prstGeom prst="rect">
            <a:avLst/>
          </a:prstGeom>
        </p:spPr>
      </p:pic>
      <p:pic>
        <p:nvPicPr>
          <p:cNvPr id="168" name="図 167">
            <a:extLst>
              <a:ext uri="{FF2B5EF4-FFF2-40B4-BE49-F238E27FC236}">
                <a16:creationId xmlns:a16="http://schemas.microsoft.com/office/drawing/2014/main" id="{943A9C99-1A4E-4543-8E0E-44FBB1367F0A}"/>
              </a:ext>
            </a:extLst>
          </p:cNvPr>
          <p:cNvPicPr>
            <a:picLocks noChangeAspect="1"/>
          </p:cNvPicPr>
          <p:nvPr/>
        </p:nvPicPr>
        <p:blipFill rotWithShape="1">
          <a:blip r:embed="rId12">
            <a:extLst>
              <a:ext uri="{28A0092B-C50C-407E-A947-70E740481C1C}">
                <a14:useLocalDpi xmlns:a14="http://schemas.microsoft.com/office/drawing/2010/main" val="0"/>
              </a:ext>
            </a:extLst>
          </a:blip>
          <a:srcRect l="49999" t="9587" b="33112"/>
          <a:stretch/>
        </p:blipFill>
        <p:spPr>
          <a:xfrm>
            <a:off x="24015046" y="8368743"/>
            <a:ext cx="2459772" cy="2887492"/>
          </a:xfrm>
          <a:prstGeom prst="rect">
            <a:avLst/>
          </a:prstGeom>
        </p:spPr>
      </p:pic>
      <p:sp>
        <p:nvSpPr>
          <p:cNvPr id="169" name="二等辺三角形 168">
            <a:extLst>
              <a:ext uri="{FF2B5EF4-FFF2-40B4-BE49-F238E27FC236}">
                <a16:creationId xmlns:a16="http://schemas.microsoft.com/office/drawing/2014/main" id="{C5CB06F6-3250-4477-9B15-3E58B4E95EF5}"/>
              </a:ext>
            </a:extLst>
          </p:cNvPr>
          <p:cNvSpPr/>
          <p:nvPr/>
        </p:nvSpPr>
        <p:spPr>
          <a:xfrm rot="14523130">
            <a:off x="25969015" y="8588815"/>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0" name="四角形: 角を丸くする 169">
            <a:extLst>
              <a:ext uri="{FF2B5EF4-FFF2-40B4-BE49-F238E27FC236}">
                <a16:creationId xmlns:a16="http://schemas.microsoft.com/office/drawing/2014/main" id="{0A7F5E79-489E-4B71-8620-AD9C7C033B2B}"/>
              </a:ext>
            </a:extLst>
          </p:cNvPr>
          <p:cNvSpPr/>
          <p:nvPr/>
        </p:nvSpPr>
        <p:spPr>
          <a:xfrm>
            <a:off x="26329061" y="7946240"/>
            <a:ext cx="3302029" cy="1328602"/>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ソコカラハ</a:t>
            </a:r>
            <a:endParaRPr kumimoji="1" lang="en-US" altLang="ja-JP"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ソコヲ，タニオリデス</a:t>
            </a:r>
          </a:p>
        </p:txBody>
      </p:sp>
      <p:sp>
        <p:nvSpPr>
          <p:cNvPr id="171" name="二等辺三角形 170">
            <a:extLst>
              <a:ext uri="{FF2B5EF4-FFF2-40B4-BE49-F238E27FC236}">
                <a16:creationId xmlns:a16="http://schemas.microsoft.com/office/drawing/2014/main" id="{593EA794-CF2D-48AC-A9C8-7D593CE0DEA7}"/>
              </a:ext>
            </a:extLst>
          </p:cNvPr>
          <p:cNvSpPr/>
          <p:nvPr/>
        </p:nvSpPr>
        <p:spPr>
          <a:xfrm rot="17506968">
            <a:off x="26201569" y="9378566"/>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2" name="四角形: 角を丸くする 171">
            <a:extLst>
              <a:ext uri="{FF2B5EF4-FFF2-40B4-BE49-F238E27FC236}">
                <a16:creationId xmlns:a16="http://schemas.microsoft.com/office/drawing/2014/main" id="{CD2F5588-9C7C-44F0-BE7D-69EB026179C4}"/>
              </a:ext>
            </a:extLst>
          </p:cNvPr>
          <p:cNvSpPr/>
          <p:nvPr/>
        </p:nvSpPr>
        <p:spPr>
          <a:xfrm>
            <a:off x="26396081" y="9608987"/>
            <a:ext cx="2820718" cy="1092053"/>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ソコ，チガウ</a:t>
            </a:r>
          </a:p>
        </p:txBody>
      </p:sp>
      <p:sp>
        <p:nvSpPr>
          <p:cNvPr id="173" name="テキスト ボックス 172">
            <a:extLst>
              <a:ext uri="{FF2B5EF4-FFF2-40B4-BE49-F238E27FC236}">
                <a16:creationId xmlns:a16="http://schemas.microsoft.com/office/drawing/2014/main" id="{F221037E-A660-40FB-8603-E1A0BD502B5A}"/>
              </a:ext>
            </a:extLst>
          </p:cNvPr>
          <p:cNvSpPr txBox="1"/>
          <p:nvPr/>
        </p:nvSpPr>
        <p:spPr>
          <a:xfrm>
            <a:off x="24345218" y="11291654"/>
            <a:ext cx="1540806" cy="461665"/>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イメージ</a:t>
            </a:r>
          </a:p>
        </p:txBody>
      </p:sp>
      <p:sp>
        <p:nvSpPr>
          <p:cNvPr id="174" name="円: 塗りつぶしなし 173">
            <a:extLst>
              <a:ext uri="{FF2B5EF4-FFF2-40B4-BE49-F238E27FC236}">
                <a16:creationId xmlns:a16="http://schemas.microsoft.com/office/drawing/2014/main" id="{264D63F8-43BB-4263-9347-9DC7965FC88D}"/>
              </a:ext>
            </a:extLst>
          </p:cNvPr>
          <p:cNvSpPr>
            <a:spLocks noChangeAspect="1"/>
          </p:cNvSpPr>
          <p:nvPr/>
        </p:nvSpPr>
        <p:spPr>
          <a:xfrm>
            <a:off x="22021295" y="1189295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5" name="テキスト ボックス 174">
            <a:extLst>
              <a:ext uri="{FF2B5EF4-FFF2-40B4-BE49-F238E27FC236}">
                <a16:creationId xmlns:a16="http://schemas.microsoft.com/office/drawing/2014/main" id="{732C0D4A-CCBC-4A21-877D-B4C09CAD32DC}"/>
              </a:ext>
            </a:extLst>
          </p:cNvPr>
          <p:cNvSpPr txBox="1"/>
          <p:nvPr/>
        </p:nvSpPr>
        <p:spPr>
          <a:xfrm>
            <a:off x="22928830" y="12058117"/>
            <a:ext cx="198002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人手は不要</a:t>
            </a:r>
          </a:p>
        </p:txBody>
      </p:sp>
      <p:sp>
        <p:nvSpPr>
          <p:cNvPr id="176" name="円: 塗りつぶしなし 175">
            <a:extLst>
              <a:ext uri="{FF2B5EF4-FFF2-40B4-BE49-F238E27FC236}">
                <a16:creationId xmlns:a16="http://schemas.microsoft.com/office/drawing/2014/main" id="{653B1275-D7A0-43F7-A121-910A25B177B6}"/>
              </a:ext>
            </a:extLst>
          </p:cNvPr>
          <p:cNvSpPr>
            <a:spLocks noChangeAspect="1"/>
          </p:cNvSpPr>
          <p:nvPr/>
        </p:nvSpPr>
        <p:spPr>
          <a:xfrm>
            <a:off x="25332858" y="1189340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7" name="テキスト ボックス 176">
            <a:extLst>
              <a:ext uri="{FF2B5EF4-FFF2-40B4-BE49-F238E27FC236}">
                <a16:creationId xmlns:a16="http://schemas.microsoft.com/office/drawing/2014/main" id="{938B0193-E98A-4F7B-9BE3-49E05F4E3B5A}"/>
              </a:ext>
            </a:extLst>
          </p:cNvPr>
          <p:cNvSpPr txBox="1"/>
          <p:nvPr/>
        </p:nvSpPr>
        <p:spPr>
          <a:xfrm>
            <a:off x="26240393" y="12058567"/>
            <a:ext cx="186781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対話性あり</a:t>
            </a:r>
          </a:p>
        </p:txBody>
      </p:sp>
      <p:sp>
        <p:nvSpPr>
          <p:cNvPr id="178" name="コンテンツ プレースホルダー 2">
            <a:extLst>
              <a:ext uri="{FF2B5EF4-FFF2-40B4-BE49-F238E27FC236}">
                <a16:creationId xmlns:a16="http://schemas.microsoft.com/office/drawing/2014/main" id="{A3AD197A-975D-4F37-9116-B96F082C47DD}"/>
              </a:ext>
            </a:extLst>
          </p:cNvPr>
          <p:cNvSpPr txBox="1">
            <a:spLocks/>
          </p:cNvSpPr>
          <p:nvPr/>
        </p:nvSpPr>
        <p:spPr>
          <a:xfrm>
            <a:off x="522513" y="167201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対話型折り紙支援ツールの機能として以下のものが挙げられる</a:t>
            </a:r>
          </a:p>
        </p:txBody>
      </p:sp>
      <p:sp>
        <p:nvSpPr>
          <p:cNvPr id="179" name="コンテンツ プレースホルダー 2">
            <a:extLst>
              <a:ext uri="{FF2B5EF4-FFF2-40B4-BE49-F238E27FC236}">
                <a16:creationId xmlns:a16="http://schemas.microsoft.com/office/drawing/2014/main" id="{733429C9-643C-4D25-A108-3320F171755D}"/>
              </a:ext>
            </a:extLst>
          </p:cNvPr>
          <p:cNvSpPr txBox="1">
            <a:spLocks/>
          </p:cNvSpPr>
          <p:nvPr/>
        </p:nvSpPr>
        <p:spPr>
          <a:xfrm>
            <a:off x="10547606" y="1672405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目標に掲げたツールを実現すべく，以下のような使い方をするアプリを実装</a:t>
            </a:r>
          </a:p>
        </p:txBody>
      </p:sp>
      <p:sp>
        <p:nvSpPr>
          <p:cNvPr id="180" name="コンテンツ プレースホルダー 2">
            <a:extLst>
              <a:ext uri="{FF2B5EF4-FFF2-40B4-BE49-F238E27FC236}">
                <a16:creationId xmlns:a16="http://schemas.microsoft.com/office/drawing/2014/main" id="{07C5FAA5-A94E-402C-AE5A-57FB2FC41F83}"/>
              </a:ext>
            </a:extLst>
          </p:cNvPr>
          <p:cNvSpPr txBox="1">
            <a:spLocks/>
          </p:cNvSpPr>
          <p:nvPr/>
        </p:nvSpPr>
        <p:spPr>
          <a:xfrm>
            <a:off x="20525621" y="1672686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日本らしさを求め，「かぶと」を題材とした</a:t>
            </a:r>
            <a:endParaRPr lang="en-US" altLang="ja-JP" sz="2800" dirty="0"/>
          </a:p>
          <a:p>
            <a:pPr lvl="1"/>
            <a:r>
              <a:rPr lang="ja-JP" altLang="en-US" sz="2600" dirty="0"/>
              <a:t>「かぶと」を完成するには以下の７ステップを踏む</a:t>
            </a:r>
          </a:p>
        </p:txBody>
      </p:sp>
      <p:sp>
        <p:nvSpPr>
          <p:cNvPr id="181" name="コンテンツ プレースホルダー 2">
            <a:extLst>
              <a:ext uri="{FF2B5EF4-FFF2-40B4-BE49-F238E27FC236}">
                <a16:creationId xmlns:a16="http://schemas.microsoft.com/office/drawing/2014/main" id="{8314D3DC-7A00-4524-9DE8-BA204DEE0DB2}"/>
              </a:ext>
            </a:extLst>
          </p:cNvPr>
          <p:cNvSpPr txBox="1">
            <a:spLocks/>
          </p:cNvSpPr>
          <p:nvPr/>
        </p:nvSpPr>
        <p:spPr>
          <a:xfrm>
            <a:off x="522513" y="26437030"/>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latin typeface="Calibri" panose="020F0502020204030204" pitchFamily="34" charset="0"/>
                <a:cs typeface="Calibri" panose="020F0502020204030204" pitchFamily="34" charset="0"/>
              </a:rPr>
              <a:t>同じステップの画像でも以下の要因で見え方が変わる</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撮影角度</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色紙の種類 </a:t>
            </a:r>
            <a:r>
              <a:rPr lang="ja-JP" altLang="en-US" sz="2000" dirty="0">
                <a:latin typeface="Calibri" panose="020F0502020204030204" pitchFamily="34" charset="0"/>
                <a:cs typeface="Calibri" panose="020F0502020204030204" pitchFamily="34" charset="0"/>
              </a:rPr>
              <a:t>（例）赤い折り紙，青い折り紙</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照明条件</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折り方 </a:t>
            </a:r>
            <a:r>
              <a:rPr lang="ja-JP" altLang="en-US" sz="2000" dirty="0">
                <a:latin typeface="Calibri" panose="020F0502020204030204" pitchFamily="34" charset="0"/>
                <a:cs typeface="Calibri" panose="020F0502020204030204" pitchFamily="34" charset="0"/>
              </a:rPr>
              <a:t>（例）雑な折り方，丁寧な折り方</a:t>
            </a:r>
            <a:endParaRPr lang="en-US" altLang="ja-JP" sz="2400" dirty="0">
              <a:latin typeface="Calibri" panose="020F0502020204030204" pitchFamily="34" charset="0"/>
              <a:cs typeface="Calibri" panose="020F0502020204030204" pitchFamily="34" charset="0"/>
            </a:endParaRPr>
          </a:p>
          <a:p>
            <a:endParaRPr lang="en-US" altLang="ja-JP" dirty="0"/>
          </a:p>
          <a:p>
            <a:endParaRPr lang="en-US" altLang="ja-JP" dirty="0"/>
          </a:p>
          <a:p>
            <a:endParaRPr lang="en-US" altLang="ja-JP" dirty="0"/>
          </a:p>
          <a:p>
            <a:endParaRPr lang="en-US" altLang="ja-JP" dirty="0"/>
          </a:p>
          <a:p>
            <a:endParaRPr lang="en-US" altLang="ja-JP" dirty="0"/>
          </a:p>
          <a:p>
            <a:pPr>
              <a:buFont typeface="Wingdings" panose="05000000000000000000" pitchFamily="2" charset="2"/>
              <a:buChar char="Ø"/>
            </a:pPr>
            <a:r>
              <a:rPr lang="ja-JP" altLang="en-US" sz="2400" dirty="0"/>
              <a:t>様々な要因によって生じる見えの変化を深層学習なら学習できると考えたため</a:t>
            </a:r>
            <a:endParaRPr lang="en-US" altLang="ja-JP" sz="3200" dirty="0">
              <a:solidFill>
                <a:srgbClr val="000000">
                  <a:lumMod val="75000"/>
                  <a:lumOff val="25000"/>
                </a:srgbClr>
              </a:solidFill>
              <a:latin typeface="Calibri" panose="020F0502020204030204"/>
              <a:ea typeface="ＭＳ Ｐゴシック" panose="020B0600070205080204" pitchFamily="50" charset="-128"/>
            </a:endParaRPr>
          </a:p>
          <a:p>
            <a:pPr>
              <a:buFont typeface="Wingdings" panose="05000000000000000000" pitchFamily="2" charset="2"/>
              <a:buChar char="Ø"/>
            </a:pPr>
            <a:r>
              <a:rPr lang="ja-JP" altLang="en-US" sz="2400" dirty="0">
                <a:solidFill>
                  <a:srgbClr val="000000">
                    <a:lumMod val="75000"/>
                    <a:lumOff val="25000"/>
                  </a:srgbClr>
                </a:solidFill>
                <a:latin typeface="Calibri" panose="020F0502020204030204"/>
                <a:ea typeface="ＭＳ Ｐゴシック" panose="020B0600070205080204" pitchFamily="50" charset="-128"/>
              </a:rPr>
              <a:t>題材ごとで特徴量設計を行うことは手間がかかるため</a:t>
            </a:r>
            <a:endParaRPr lang="en-US" altLang="ja-JP" sz="2400" dirty="0"/>
          </a:p>
        </p:txBody>
      </p:sp>
      <p:sp>
        <p:nvSpPr>
          <p:cNvPr id="182" name="コンテンツ プレースホルダー 2">
            <a:extLst>
              <a:ext uri="{FF2B5EF4-FFF2-40B4-BE49-F238E27FC236}">
                <a16:creationId xmlns:a16="http://schemas.microsoft.com/office/drawing/2014/main" id="{0E8F9177-810A-4D3C-B2EA-A938878F3210}"/>
              </a:ext>
            </a:extLst>
          </p:cNvPr>
          <p:cNvSpPr txBox="1">
            <a:spLocks/>
          </p:cNvSpPr>
          <p:nvPr/>
        </p:nvSpPr>
        <p:spPr>
          <a:xfrm>
            <a:off x="10547606" y="26440884"/>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4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バリエーションに富んだデータセットを作成するために工夫を入れた</a:t>
            </a:r>
          </a:p>
        </p:txBody>
      </p:sp>
      <p:sp>
        <p:nvSpPr>
          <p:cNvPr id="183" name="コンテンツ プレースホルダー 2">
            <a:extLst>
              <a:ext uri="{FF2B5EF4-FFF2-40B4-BE49-F238E27FC236}">
                <a16:creationId xmlns:a16="http://schemas.microsoft.com/office/drawing/2014/main" id="{746C7643-572E-4F5E-9E66-D476B9EAEE47}"/>
              </a:ext>
            </a:extLst>
          </p:cNvPr>
          <p:cNvSpPr txBox="1">
            <a:spLocks/>
          </p:cNvSpPr>
          <p:nvPr/>
        </p:nvSpPr>
        <p:spPr>
          <a:xfrm>
            <a:off x="20525621" y="264436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スマホでツールが使えるようにする為に軽量</a:t>
            </a:r>
            <a:r>
              <a:rPr lang="en-US" altLang="ja-JP" sz="2800" dirty="0"/>
              <a:t>CNN</a:t>
            </a:r>
            <a:r>
              <a:rPr lang="ja-JP" altLang="en-US" sz="2800" dirty="0"/>
              <a:t>で分類</a:t>
            </a:r>
            <a:endParaRPr lang="en-US" altLang="ja-JP" sz="2800" dirty="0"/>
          </a:p>
          <a:p>
            <a:pPr lvl="1"/>
            <a:r>
              <a:rPr lang="en-US" altLang="ja-JP" sz="2800" dirty="0"/>
              <a:t>InceptionV3</a:t>
            </a:r>
            <a:r>
              <a:rPr lang="ja-JP" altLang="en-US" sz="2800" dirty="0"/>
              <a:t>を転移学習させたモデル</a:t>
            </a:r>
            <a:endParaRPr lang="ja-JP" altLang="en-US" sz="2400" dirty="0"/>
          </a:p>
        </p:txBody>
      </p:sp>
      <p:sp>
        <p:nvSpPr>
          <p:cNvPr id="184" name="コンテンツ プレースホルダー 2">
            <a:extLst>
              <a:ext uri="{FF2B5EF4-FFF2-40B4-BE49-F238E27FC236}">
                <a16:creationId xmlns:a16="http://schemas.microsoft.com/office/drawing/2014/main" id="{6DB8EC57-7CAD-4DB6-9AFC-891B538AAF46}"/>
              </a:ext>
            </a:extLst>
          </p:cNvPr>
          <p:cNvSpPr txBox="1">
            <a:spLocks/>
          </p:cNvSpPr>
          <p:nvPr/>
        </p:nvSpPr>
        <p:spPr>
          <a:xfrm>
            <a:off x="540496" y="35984987"/>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ja-JP" altLang="en-US" sz="2800" dirty="0"/>
              <a:t>画像枚数</a:t>
            </a:r>
            <a:endParaRPr lang="en-US" altLang="ja-JP" sz="2800" dirty="0"/>
          </a:p>
          <a:p>
            <a:pPr lvl="1"/>
            <a:r>
              <a:rPr lang="ja-JP" altLang="en-US" sz="2400" dirty="0"/>
              <a:t>学習用</a:t>
            </a:r>
            <a:r>
              <a:rPr lang="en-US" altLang="ja-JP" sz="2400" dirty="0"/>
              <a:t>: 960</a:t>
            </a:r>
            <a:r>
              <a:rPr lang="ja-JP" altLang="en-US" sz="2400" dirty="0"/>
              <a:t>枚</a:t>
            </a:r>
            <a:r>
              <a:rPr lang="en-US" altLang="ja-JP" sz="2400" dirty="0"/>
              <a:t>*8</a:t>
            </a:r>
            <a:r>
              <a:rPr lang="ja-JP" altLang="en-US" sz="2400" dirty="0"/>
              <a:t>ステップ</a:t>
            </a:r>
            <a:r>
              <a:rPr lang="en-US" altLang="ja-JP" sz="2400" dirty="0"/>
              <a:t>=</a:t>
            </a:r>
            <a:r>
              <a:rPr lang="en-US" altLang="ja-JP" sz="2400" dirty="0">
                <a:solidFill>
                  <a:schemeClr val="tx1"/>
                </a:solidFill>
              </a:rPr>
              <a:t>7680</a:t>
            </a:r>
            <a:r>
              <a:rPr lang="ja-JP" altLang="en-US" sz="2400" dirty="0"/>
              <a:t>枚</a:t>
            </a:r>
            <a:endParaRPr lang="en-US" altLang="ja-JP" sz="2400" dirty="0"/>
          </a:p>
          <a:p>
            <a:pPr lvl="1"/>
            <a:r>
              <a:rPr lang="ja-JP" altLang="en-US" sz="2400" dirty="0"/>
              <a:t>検証用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lvl="1"/>
            <a:r>
              <a:rPr lang="ja-JP" altLang="en-US" sz="2400" dirty="0"/>
              <a:t>評価用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marL="514350" indent="-514350">
              <a:buFont typeface="+mj-lt"/>
              <a:buAutoNum type="arabicPeriod"/>
            </a:pPr>
            <a:r>
              <a:rPr lang="ja-JP" altLang="en-US" sz="2800" dirty="0"/>
              <a:t>学習パラメータ</a:t>
            </a:r>
            <a:endParaRPr lang="en-US" altLang="ja-JP" sz="2800" dirty="0"/>
          </a:p>
          <a:p>
            <a:pPr lvl="1"/>
            <a:r>
              <a:rPr lang="ja-JP" altLang="en-US" sz="2400" dirty="0"/>
              <a:t>バッチサイズ</a:t>
            </a:r>
            <a:r>
              <a:rPr lang="en-US" altLang="ja-JP" sz="2400" dirty="0"/>
              <a:t>: 100</a:t>
            </a:r>
          </a:p>
          <a:p>
            <a:pPr lvl="1"/>
            <a:r>
              <a:rPr lang="ja-JP" altLang="en-US" sz="2400" dirty="0"/>
              <a:t>学習ステップ数</a:t>
            </a:r>
            <a:r>
              <a:rPr lang="en-US" altLang="ja-JP" sz="2400" dirty="0"/>
              <a:t>: 3000</a:t>
            </a:r>
          </a:p>
          <a:p>
            <a:pPr lvl="1"/>
            <a:r>
              <a:rPr lang="en-US" altLang="ja-JP" sz="2400" dirty="0"/>
              <a:t>Learning</a:t>
            </a:r>
            <a:r>
              <a:rPr lang="ja-JP" altLang="en-US" sz="2400" dirty="0"/>
              <a:t> </a:t>
            </a:r>
            <a:r>
              <a:rPr lang="en-US" altLang="ja-JP" sz="2400" dirty="0"/>
              <a:t>rate: 0.01</a:t>
            </a:r>
          </a:p>
          <a:p>
            <a:pPr marL="514350" indent="-514350">
              <a:buFont typeface="+mj-lt"/>
              <a:buAutoNum type="arabicPeriod"/>
            </a:pPr>
            <a:r>
              <a:rPr lang="en-US" altLang="ja-JP" sz="2800" dirty="0"/>
              <a:t>Data</a:t>
            </a:r>
            <a:r>
              <a:rPr lang="ja-JP" altLang="en-US" sz="2800" dirty="0"/>
              <a:t> </a:t>
            </a:r>
            <a:r>
              <a:rPr lang="en-US" altLang="ja-JP" sz="2800" dirty="0"/>
              <a:t>Augmentation</a:t>
            </a:r>
          </a:p>
          <a:p>
            <a:pPr lvl="1"/>
            <a:r>
              <a:rPr lang="ja-JP" altLang="en-US" sz="2400" dirty="0"/>
              <a:t>ランダムクロップ</a:t>
            </a:r>
            <a:endParaRPr lang="en-US" altLang="ja-JP" sz="2400" dirty="0"/>
          </a:p>
          <a:p>
            <a:pPr lvl="1"/>
            <a:r>
              <a:rPr lang="ja-JP" altLang="en-US" sz="2400" dirty="0"/>
              <a:t>スケール変化</a:t>
            </a:r>
            <a:endParaRPr lang="en-US" altLang="ja-JP" sz="2400" dirty="0"/>
          </a:p>
          <a:p>
            <a:pPr lvl="1"/>
            <a:r>
              <a:rPr lang="ja-JP" altLang="en-US" sz="2400" dirty="0"/>
              <a:t>左右反転</a:t>
            </a:r>
            <a:endParaRPr lang="en-US" altLang="ja-JP" sz="2400" dirty="0"/>
          </a:p>
          <a:p>
            <a:pPr lvl="1"/>
            <a:r>
              <a:rPr lang="ja-JP" altLang="en-US" sz="2400" dirty="0"/>
              <a:t>明度調節</a:t>
            </a:r>
          </a:p>
        </p:txBody>
      </p:sp>
      <p:sp>
        <p:nvSpPr>
          <p:cNvPr id="185" name="コンテンツ プレースホルダー 2">
            <a:extLst>
              <a:ext uri="{FF2B5EF4-FFF2-40B4-BE49-F238E27FC236}">
                <a16:creationId xmlns:a16="http://schemas.microsoft.com/office/drawing/2014/main" id="{1BB79BBD-EEBF-410C-AE9A-816D7ED052CB}"/>
              </a:ext>
            </a:extLst>
          </p:cNvPr>
          <p:cNvSpPr txBox="1">
            <a:spLocks/>
          </p:cNvSpPr>
          <p:nvPr/>
        </p:nvSpPr>
        <p:spPr>
          <a:xfrm>
            <a:off x="10565589" y="35988841"/>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3200" dirty="0"/>
              <a:t>折り紙画像データ</a:t>
            </a:r>
            <a:r>
              <a:rPr lang="en-US" altLang="ja-JP" sz="3200" dirty="0"/>
              <a:t>960</a:t>
            </a:r>
            <a:r>
              <a:rPr lang="ja-JP" altLang="en-US" sz="3200" dirty="0"/>
              <a:t>枚に対して評価を行った</a:t>
            </a:r>
            <a:endParaRPr lang="en-US" altLang="ja-JP" sz="3200" dirty="0"/>
          </a:p>
          <a:p>
            <a:pPr lvl="1"/>
            <a:r>
              <a:rPr lang="en-US" altLang="ja-JP" sz="3200" dirty="0"/>
              <a:t>Accuracy: 99.0%</a:t>
            </a:r>
          </a:p>
          <a:p>
            <a:pPr lvl="1"/>
            <a:r>
              <a:rPr lang="ja-JP" altLang="en-US" sz="2800" dirty="0"/>
              <a:t>交差エントロピー誤差</a:t>
            </a:r>
            <a:r>
              <a:rPr lang="en-US" altLang="ja-JP" sz="3200" dirty="0"/>
              <a:t>: 0.093</a:t>
            </a:r>
          </a:p>
          <a:p>
            <a:r>
              <a:rPr lang="ja-JP" altLang="en-US" sz="3200" dirty="0"/>
              <a:t>学習経過</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1" lang="ja-JP" altLang="en-US" sz="36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endParaRPr>
          </a:p>
        </p:txBody>
      </p:sp>
      <p:sp>
        <p:nvSpPr>
          <p:cNvPr id="186" name="コンテンツ プレースホルダー 2">
            <a:extLst>
              <a:ext uri="{FF2B5EF4-FFF2-40B4-BE49-F238E27FC236}">
                <a16:creationId xmlns:a16="http://schemas.microsoft.com/office/drawing/2014/main" id="{A48FD867-2FA5-4AD3-9998-2EADAB3D7ED8}"/>
              </a:ext>
            </a:extLst>
          </p:cNvPr>
          <p:cNvSpPr txBox="1">
            <a:spLocks/>
          </p:cNvSpPr>
          <p:nvPr/>
        </p:nvSpPr>
        <p:spPr>
          <a:xfrm>
            <a:off x="20543604" y="35991655"/>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課題</a:t>
            </a:r>
            <a:r>
              <a:rPr lang="en-US" altLang="ja-JP" sz="2800" dirty="0"/>
              <a:t>: </a:t>
            </a:r>
            <a:r>
              <a:rPr lang="ja-JP" altLang="en-US" sz="2400" dirty="0"/>
              <a:t>デモで撮影した画像を正しく分類できないことがある</a:t>
            </a:r>
            <a:endParaRPr lang="en-US" altLang="ja-JP" sz="2800" dirty="0"/>
          </a:p>
          <a:p>
            <a:pPr lvl="1"/>
            <a:r>
              <a:rPr lang="ja-JP" altLang="en-US" sz="2400" dirty="0"/>
              <a:t>データセットのバリエーションが不十分か検証する必要あり</a:t>
            </a:r>
            <a:endParaRPr lang="en-US" altLang="ja-JP" sz="2400" dirty="0"/>
          </a:p>
          <a:p>
            <a:pPr marL="201168" lvl="1" indent="0">
              <a:buNone/>
            </a:pPr>
            <a:endParaRPr lang="en-US" altLang="ja-JP" sz="2400" dirty="0"/>
          </a:p>
          <a:p>
            <a:r>
              <a:rPr lang="ja-JP" altLang="en-US" sz="2800" dirty="0"/>
              <a:t>今後の展望</a:t>
            </a:r>
            <a:endParaRPr lang="en-US" altLang="ja-JP" sz="2800" dirty="0"/>
          </a:p>
          <a:p>
            <a:pPr marL="658368" lvl="1" indent="-457200">
              <a:buFont typeface="+mj-lt"/>
              <a:buAutoNum type="arabicPeriod"/>
            </a:pPr>
            <a:r>
              <a:rPr lang="ja-JP" altLang="en-US" sz="2400" dirty="0"/>
              <a:t>「かぶと」だけでなく他の作品にも取り組んでみたい</a:t>
            </a:r>
            <a:endParaRPr lang="en-US" altLang="ja-JP" sz="2400" dirty="0"/>
          </a:p>
          <a:p>
            <a:pPr lvl="2"/>
            <a:r>
              <a:rPr lang="ja-JP" altLang="en-US" sz="2400" dirty="0"/>
              <a:t>（例） 鶴，手裏剣など</a:t>
            </a:r>
            <a:endParaRPr lang="en-US" altLang="ja-JP" sz="2000" dirty="0"/>
          </a:p>
          <a:p>
            <a:pPr marL="658368" lvl="1" indent="-457200">
              <a:buFont typeface="+mj-lt"/>
              <a:buAutoNum type="arabicPeriod"/>
            </a:pPr>
            <a:r>
              <a:rPr lang="ja-JP" altLang="en-US" sz="2400" dirty="0"/>
              <a:t>正しく折れているのかを判別する機能も実装してみたい</a:t>
            </a:r>
            <a:endParaRPr lang="en-US" altLang="ja-JP" sz="2400" dirty="0"/>
          </a:p>
          <a:p>
            <a:pPr lvl="2"/>
            <a:r>
              <a:rPr lang="ja-JP" altLang="en-US" sz="2400" dirty="0"/>
              <a:t>異常検知タスクを深層学習モデルにやらせる</a:t>
            </a:r>
            <a:endParaRPr lang="en-US" altLang="ja-JP" sz="2000" dirty="0"/>
          </a:p>
        </p:txBody>
      </p:sp>
      <p:sp>
        <p:nvSpPr>
          <p:cNvPr id="187" name="楕円 186">
            <a:extLst>
              <a:ext uri="{FF2B5EF4-FFF2-40B4-BE49-F238E27FC236}">
                <a16:creationId xmlns:a16="http://schemas.microsoft.com/office/drawing/2014/main" id="{A1AC43F1-6F3E-4634-ABB1-A09B200573C4}"/>
              </a:ext>
            </a:extLst>
          </p:cNvPr>
          <p:cNvSpPr/>
          <p:nvPr/>
        </p:nvSpPr>
        <p:spPr>
          <a:xfrm>
            <a:off x="1608255" y="17809897"/>
            <a:ext cx="5254131" cy="109787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折る場所をピンポイントで指摘する機能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8" name="楕円 187">
            <a:extLst>
              <a:ext uri="{FF2B5EF4-FFF2-40B4-BE49-F238E27FC236}">
                <a16:creationId xmlns:a16="http://schemas.microsoft.com/office/drawing/2014/main" id="{31BEB544-C229-438D-9742-86C4E4B02276}"/>
              </a:ext>
            </a:extLst>
          </p:cNvPr>
          <p:cNvSpPr/>
          <p:nvPr/>
        </p:nvSpPr>
        <p:spPr>
          <a:xfrm>
            <a:off x="4188987" y="18990678"/>
            <a:ext cx="5555635" cy="1008813"/>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折り間違いを指摘する機能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9" name="楕円 188">
            <a:extLst>
              <a:ext uri="{FF2B5EF4-FFF2-40B4-BE49-F238E27FC236}">
                <a16:creationId xmlns:a16="http://schemas.microsoft.com/office/drawing/2014/main" id="{CEC1A37B-49D8-40CD-822B-4396A2EFF6E2}"/>
              </a:ext>
            </a:extLst>
          </p:cNvPr>
          <p:cNvSpPr/>
          <p:nvPr/>
        </p:nvSpPr>
        <p:spPr>
          <a:xfrm>
            <a:off x="1968724" y="20258873"/>
            <a:ext cx="5649984" cy="114398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現状に対して，次の折り方を教える機能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190" name="直線矢印コネクタ 189">
            <a:extLst>
              <a:ext uri="{FF2B5EF4-FFF2-40B4-BE49-F238E27FC236}">
                <a16:creationId xmlns:a16="http://schemas.microsoft.com/office/drawing/2014/main" id="{49E8FE13-E044-48E6-BFD6-B215843816C2}"/>
              </a:ext>
            </a:extLst>
          </p:cNvPr>
          <p:cNvCxnSpPr>
            <a:cxnSpLocks/>
            <a:stCxn id="192" idx="0"/>
            <a:endCxn id="193" idx="2"/>
          </p:cNvCxnSpPr>
          <p:nvPr/>
        </p:nvCxnSpPr>
        <p:spPr>
          <a:xfrm flipH="1" flipV="1">
            <a:off x="1157962" y="18195941"/>
            <a:ext cx="4604" cy="3101761"/>
          </a:xfrm>
          <a:prstGeom prst="straightConnector1">
            <a:avLst/>
          </a:prstGeom>
          <a:noFill/>
          <a:ln w="76200" cap="flat" cmpd="sng" algn="ctr">
            <a:solidFill>
              <a:srgbClr val="E48312"/>
            </a:solidFill>
            <a:prstDash val="solid"/>
            <a:tailEnd type="triangle"/>
          </a:ln>
          <a:effectLst/>
        </p:spPr>
      </p:cxnSp>
      <p:sp>
        <p:nvSpPr>
          <p:cNvPr id="191" name="テキスト ボックス 190">
            <a:extLst>
              <a:ext uri="{FF2B5EF4-FFF2-40B4-BE49-F238E27FC236}">
                <a16:creationId xmlns:a16="http://schemas.microsoft.com/office/drawing/2014/main" id="{F534DCB2-855E-4E19-93AA-0C504CDCE7DB}"/>
              </a:ext>
            </a:extLst>
          </p:cNvPr>
          <p:cNvSpPr txBox="1"/>
          <p:nvPr/>
        </p:nvSpPr>
        <p:spPr>
          <a:xfrm rot="16200000">
            <a:off x="60302" y="19529540"/>
            <a:ext cx="1415772" cy="584775"/>
          </a:xfrm>
          <a:prstGeom prst="rect">
            <a:avLst/>
          </a:prstGeom>
          <a:noFill/>
        </p:spPr>
        <p:txBody>
          <a:bodyPr wrap="none" rtlCol="0">
            <a:spAutoFit/>
          </a:bodyPr>
          <a:lstStyle/>
          <a:p>
            <a:r>
              <a:rPr kumimoji="1" lang="ja-JP" altLang="en-US" sz="3200" dirty="0">
                <a:solidFill>
                  <a:srgbClr val="000000"/>
                </a:solidFill>
                <a:ea typeface="ＭＳ Ｐゴシック" panose="020B0600070205080204" pitchFamily="50" charset="-128"/>
              </a:rPr>
              <a:t>難易度</a:t>
            </a:r>
          </a:p>
        </p:txBody>
      </p:sp>
      <p:sp>
        <p:nvSpPr>
          <p:cNvPr id="192" name="テキスト ボックス 191">
            <a:extLst>
              <a:ext uri="{FF2B5EF4-FFF2-40B4-BE49-F238E27FC236}">
                <a16:creationId xmlns:a16="http://schemas.microsoft.com/office/drawing/2014/main" id="{ABD03C87-A72F-4794-AAD7-2FAFF5266513}"/>
              </a:ext>
            </a:extLst>
          </p:cNvPr>
          <p:cNvSpPr txBox="1"/>
          <p:nvPr/>
        </p:nvSpPr>
        <p:spPr>
          <a:xfrm>
            <a:off x="865048" y="21297702"/>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低</a:t>
            </a:r>
          </a:p>
        </p:txBody>
      </p:sp>
      <p:sp>
        <p:nvSpPr>
          <p:cNvPr id="193" name="テキスト ボックス 192">
            <a:extLst>
              <a:ext uri="{FF2B5EF4-FFF2-40B4-BE49-F238E27FC236}">
                <a16:creationId xmlns:a16="http://schemas.microsoft.com/office/drawing/2014/main" id="{F17B58E2-E487-4C22-9639-2387DCB3436D}"/>
              </a:ext>
            </a:extLst>
          </p:cNvPr>
          <p:cNvSpPr txBox="1"/>
          <p:nvPr/>
        </p:nvSpPr>
        <p:spPr>
          <a:xfrm>
            <a:off x="860444" y="17611166"/>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高</a:t>
            </a:r>
          </a:p>
        </p:txBody>
      </p:sp>
      <p:sp>
        <p:nvSpPr>
          <p:cNvPr id="194" name="四角形: 角を丸くする 193">
            <a:extLst>
              <a:ext uri="{FF2B5EF4-FFF2-40B4-BE49-F238E27FC236}">
                <a16:creationId xmlns:a16="http://schemas.microsoft.com/office/drawing/2014/main" id="{A5A82679-BB00-4D39-B09A-7103778E33F0}"/>
              </a:ext>
            </a:extLst>
          </p:cNvPr>
          <p:cNvSpPr/>
          <p:nvPr/>
        </p:nvSpPr>
        <p:spPr>
          <a:xfrm>
            <a:off x="1502192" y="17511184"/>
            <a:ext cx="8328725" cy="4250759"/>
          </a:xfrm>
          <a:prstGeom prst="roundRect">
            <a:avLst>
              <a:gd name="adj" fmla="val 7630"/>
            </a:avLst>
          </a:prstGeom>
          <a:noFill/>
          <a:ln w="3810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5" name="テキスト ボックス 194">
            <a:extLst>
              <a:ext uri="{FF2B5EF4-FFF2-40B4-BE49-F238E27FC236}">
                <a16:creationId xmlns:a16="http://schemas.microsoft.com/office/drawing/2014/main" id="{367A41C4-82BD-492F-9414-B51F24A87408}"/>
              </a:ext>
            </a:extLst>
          </p:cNvPr>
          <p:cNvSpPr txBox="1"/>
          <p:nvPr/>
        </p:nvSpPr>
        <p:spPr>
          <a:xfrm>
            <a:off x="6773895" y="17590606"/>
            <a:ext cx="2993127" cy="523220"/>
          </a:xfrm>
          <a:prstGeom prst="rect">
            <a:avLst/>
          </a:prstGeom>
          <a:noFill/>
        </p:spPr>
        <p:txBody>
          <a:bodyPr wrap="none" rtlCol="0">
            <a:spAutoFit/>
          </a:bodyPr>
          <a:lstStyle/>
          <a:p>
            <a:r>
              <a:rPr kumimoji="1" lang="ja-JP" altLang="en-US" sz="2800" dirty="0">
                <a:solidFill>
                  <a:srgbClr val="0070C0"/>
                </a:solidFill>
                <a:ea typeface="ＭＳ Ｐゴシック" panose="020B0600070205080204" pitchFamily="50" charset="-128"/>
              </a:rPr>
              <a:t>理想の支援ツール</a:t>
            </a:r>
          </a:p>
        </p:txBody>
      </p:sp>
      <p:sp>
        <p:nvSpPr>
          <p:cNvPr id="196" name="四角形: 角を丸くする 195">
            <a:extLst>
              <a:ext uri="{FF2B5EF4-FFF2-40B4-BE49-F238E27FC236}">
                <a16:creationId xmlns:a16="http://schemas.microsoft.com/office/drawing/2014/main" id="{A549C854-689E-49E4-9F22-7C817EE0A734}"/>
              </a:ext>
            </a:extLst>
          </p:cNvPr>
          <p:cNvSpPr/>
          <p:nvPr/>
        </p:nvSpPr>
        <p:spPr>
          <a:xfrm>
            <a:off x="1877462" y="20137247"/>
            <a:ext cx="5846755" cy="1366884"/>
          </a:xfrm>
          <a:prstGeom prst="roundRect">
            <a:avLst>
              <a:gd name="adj" fmla="val 7630"/>
            </a:avLst>
          </a:prstGeom>
          <a:noFill/>
          <a:ln w="57150" cap="flat" cmpd="sng" algn="ctr">
            <a:solidFill>
              <a:srgbClr val="FF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7" name="テキスト ボックス 196">
            <a:extLst>
              <a:ext uri="{FF2B5EF4-FFF2-40B4-BE49-F238E27FC236}">
                <a16:creationId xmlns:a16="http://schemas.microsoft.com/office/drawing/2014/main" id="{5FAD80AD-1183-489F-B161-8BE5F2E326E5}"/>
              </a:ext>
            </a:extLst>
          </p:cNvPr>
          <p:cNvSpPr txBox="1"/>
          <p:nvPr/>
        </p:nvSpPr>
        <p:spPr>
          <a:xfrm>
            <a:off x="1176003" y="21853955"/>
            <a:ext cx="8177346" cy="954107"/>
          </a:xfrm>
          <a:prstGeom prst="rect">
            <a:avLst/>
          </a:prstGeom>
          <a:noFill/>
        </p:spPr>
        <p:txBody>
          <a:bodyPr wrap="square" rtlCol="0">
            <a:spAutoFit/>
          </a:bodyPr>
          <a:lstStyle/>
          <a:p>
            <a:r>
              <a:rPr kumimoji="1" lang="en-US" altLang="ja-JP" sz="2800" dirty="0">
                <a:solidFill>
                  <a:srgbClr val="000000"/>
                </a:solidFill>
                <a:ea typeface="ＭＳ Ｐゴシック" panose="020B0600070205080204" pitchFamily="50" charset="-128"/>
              </a:rPr>
              <a:t>※</a:t>
            </a:r>
            <a:r>
              <a:rPr kumimoji="1" lang="ja-JP" altLang="en-US" sz="2800" dirty="0">
                <a:solidFill>
                  <a:srgbClr val="000000"/>
                </a:solidFill>
                <a:ea typeface="ＭＳ Ｐゴシック" panose="020B0600070205080204" pitchFamily="50" charset="-128"/>
              </a:rPr>
              <a:t>開発期間の都合上，支援ツールとして最も基本となる機能の実現を目指した</a:t>
            </a:r>
          </a:p>
        </p:txBody>
      </p:sp>
      <p:sp>
        <p:nvSpPr>
          <p:cNvPr id="198" name="テキスト ボックス 197">
            <a:extLst>
              <a:ext uri="{FF2B5EF4-FFF2-40B4-BE49-F238E27FC236}">
                <a16:creationId xmlns:a16="http://schemas.microsoft.com/office/drawing/2014/main" id="{F81A2C07-5BA5-43B7-BFFB-67DF895E7404}"/>
              </a:ext>
            </a:extLst>
          </p:cNvPr>
          <p:cNvSpPr txBox="1"/>
          <p:nvPr/>
        </p:nvSpPr>
        <p:spPr>
          <a:xfrm>
            <a:off x="7810745" y="20694263"/>
            <a:ext cx="1005403" cy="584775"/>
          </a:xfrm>
          <a:prstGeom prst="rect">
            <a:avLst/>
          </a:prstGeom>
          <a:noFill/>
        </p:spPr>
        <p:txBody>
          <a:bodyPr wrap="none" rtlCol="0">
            <a:spAutoFit/>
          </a:bodyPr>
          <a:lstStyle/>
          <a:p>
            <a:r>
              <a:rPr kumimoji="1" lang="ja-JP" altLang="en-US" sz="3200" b="1" dirty="0">
                <a:solidFill>
                  <a:srgbClr val="FF0000"/>
                </a:solidFill>
                <a:ea typeface="ＭＳ Ｐゴシック" panose="020B0600070205080204" pitchFamily="50" charset="-128"/>
              </a:rPr>
              <a:t>目標</a:t>
            </a:r>
          </a:p>
        </p:txBody>
      </p:sp>
      <p:grpSp>
        <p:nvGrpSpPr>
          <p:cNvPr id="255" name="グループ化 254">
            <a:extLst>
              <a:ext uri="{FF2B5EF4-FFF2-40B4-BE49-F238E27FC236}">
                <a16:creationId xmlns:a16="http://schemas.microsoft.com/office/drawing/2014/main" id="{F3DBD9DD-A8FD-4F13-AB0D-E1050607C1D8}"/>
              </a:ext>
            </a:extLst>
          </p:cNvPr>
          <p:cNvGrpSpPr>
            <a:grpSpLocks noChangeAspect="1"/>
          </p:cNvGrpSpPr>
          <p:nvPr/>
        </p:nvGrpSpPr>
        <p:grpSpPr>
          <a:xfrm>
            <a:off x="10142070" y="17573304"/>
            <a:ext cx="9739100" cy="5336364"/>
            <a:chOff x="10417971" y="17914944"/>
            <a:chExt cx="8959916" cy="4909422"/>
          </a:xfrm>
        </p:grpSpPr>
        <p:pic>
          <p:nvPicPr>
            <p:cNvPr id="199" name="図 198">
              <a:extLst>
                <a:ext uri="{FF2B5EF4-FFF2-40B4-BE49-F238E27FC236}">
                  <a16:creationId xmlns:a16="http://schemas.microsoft.com/office/drawing/2014/main" id="{BF9FF420-37CC-4C66-B65F-6597AC79D89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33647" b="96471" l="31778" r="68000">
                          <a14:foregroundMark x1="50000" y1="72235" x2="50000" y2="72235"/>
                          <a14:foregroundMark x1="55111" y1="52471" x2="55111" y2="52471"/>
                          <a14:foregroundMark x1="43556" y1="52471" x2="43556" y2="52471"/>
                          <a14:foregroundMark x1="45111" y1="52941" x2="45111" y2="52941"/>
                          <a14:foregroundMark x1="53111" y1="52941" x2="53111" y2="52941"/>
                          <a14:foregroundMark x1="55556" y1="53412" x2="55556" y2="53412"/>
                          <a14:foregroundMark x1="52222" y1="72235" x2="52222" y2="72235"/>
                          <a14:foregroundMark x1="48889" y1="71529" x2="48889" y2="71529"/>
                          <a14:foregroundMark x1="49556" y1="74118" x2="49556" y2="74118"/>
                        </a14:backgroundRemoval>
                      </a14:imgEffect>
                    </a14:imgLayer>
                  </a14:imgProps>
                </a:ext>
                <a:ext uri="{28A0092B-C50C-407E-A947-70E740481C1C}">
                  <a14:useLocalDpi xmlns:a14="http://schemas.microsoft.com/office/drawing/2010/main" val="0"/>
                </a:ext>
              </a:extLst>
            </a:blip>
            <a:srcRect l="30974" t="33672" r="31637" b="3543"/>
            <a:stretch/>
          </p:blipFill>
          <p:spPr>
            <a:xfrm>
              <a:off x="10966745" y="18920197"/>
              <a:ext cx="950372" cy="1507253"/>
            </a:xfrm>
            <a:prstGeom prst="rect">
              <a:avLst/>
            </a:prstGeom>
          </p:spPr>
        </p:pic>
        <p:grpSp>
          <p:nvGrpSpPr>
            <p:cNvPr id="200" name="グループ化 199">
              <a:extLst>
                <a:ext uri="{FF2B5EF4-FFF2-40B4-BE49-F238E27FC236}">
                  <a16:creationId xmlns:a16="http://schemas.microsoft.com/office/drawing/2014/main" id="{77A4E964-D7A5-44AA-9F78-F2A6F220852F}"/>
                </a:ext>
              </a:extLst>
            </p:cNvPr>
            <p:cNvGrpSpPr>
              <a:grpSpLocks noChangeAspect="1"/>
            </p:cNvGrpSpPr>
            <p:nvPr/>
          </p:nvGrpSpPr>
          <p:grpSpPr>
            <a:xfrm>
              <a:off x="14265624" y="18200367"/>
              <a:ext cx="1357212" cy="1551872"/>
              <a:chOff x="4339494" y="1441175"/>
              <a:chExt cx="2222795" cy="2541601"/>
            </a:xfrm>
          </p:grpSpPr>
          <p:pic>
            <p:nvPicPr>
              <p:cNvPr id="201" name="図 200">
                <a:extLst>
                  <a:ext uri="{FF2B5EF4-FFF2-40B4-BE49-F238E27FC236}">
                    <a16:creationId xmlns:a16="http://schemas.microsoft.com/office/drawing/2014/main" id="{81AF4C7C-FC4D-4810-B304-42F2A964D8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9495" y="1441175"/>
                <a:ext cx="2221200" cy="2541600"/>
              </a:xfrm>
              <a:prstGeom prst="rect">
                <a:avLst/>
              </a:prstGeom>
            </p:spPr>
          </p:pic>
          <p:pic>
            <p:nvPicPr>
              <p:cNvPr id="202" name="図 201">
                <a:extLst>
                  <a:ext uri="{FF2B5EF4-FFF2-40B4-BE49-F238E27FC236}">
                    <a16:creationId xmlns:a16="http://schemas.microsoft.com/office/drawing/2014/main" id="{95C20354-4634-4639-8741-1E6C23761A2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4339494" y="1442439"/>
                <a:ext cx="2222795" cy="2540337"/>
              </a:xfrm>
              <a:prstGeom prst="rect">
                <a:avLst/>
              </a:prstGeom>
            </p:spPr>
          </p:pic>
          <p:sp>
            <p:nvSpPr>
              <p:cNvPr id="203" name="正方形/長方形 202">
                <a:extLst>
                  <a:ext uri="{FF2B5EF4-FFF2-40B4-BE49-F238E27FC236}">
                    <a16:creationId xmlns:a16="http://schemas.microsoft.com/office/drawing/2014/main" id="{BE6B01EE-7CDB-46CC-AC50-11AA5CD7B2DA}"/>
                  </a:ext>
                </a:extLst>
              </p:cNvPr>
              <p:cNvSpPr/>
              <p:nvPr/>
            </p:nvSpPr>
            <p:spPr>
              <a:xfrm rot="1554629">
                <a:off x="4698050" y="3492488"/>
                <a:ext cx="448796" cy="341255"/>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4" name="正方形/長方形 203">
                <a:extLst>
                  <a:ext uri="{FF2B5EF4-FFF2-40B4-BE49-F238E27FC236}">
                    <a16:creationId xmlns:a16="http://schemas.microsoft.com/office/drawing/2014/main" id="{F92F1702-B8F1-462E-9659-1B0F223C8016}"/>
                  </a:ext>
                </a:extLst>
              </p:cNvPr>
              <p:cNvSpPr/>
              <p:nvPr/>
            </p:nvSpPr>
            <p:spPr>
              <a:xfrm rot="6594970">
                <a:off x="5855493" y="3471459"/>
                <a:ext cx="305834" cy="392749"/>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5" name="正方形/長方形 204">
                <a:extLst>
                  <a:ext uri="{FF2B5EF4-FFF2-40B4-BE49-F238E27FC236}">
                    <a16:creationId xmlns:a16="http://schemas.microsoft.com/office/drawing/2014/main" id="{1F892A6C-B0F6-4652-B121-05996A4D898F}"/>
                  </a:ext>
                </a:extLst>
              </p:cNvPr>
              <p:cNvSpPr/>
              <p:nvPr/>
            </p:nvSpPr>
            <p:spPr>
              <a:xfrm rot="1649683">
                <a:off x="5708538" y="3567429"/>
                <a:ext cx="320059" cy="285284"/>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06" name="グループ化 205">
              <a:extLst>
                <a:ext uri="{FF2B5EF4-FFF2-40B4-BE49-F238E27FC236}">
                  <a16:creationId xmlns:a16="http://schemas.microsoft.com/office/drawing/2014/main" id="{405F3382-6821-480D-8DAA-471EFB9257EF}"/>
                </a:ext>
              </a:extLst>
            </p:cNvPr>
            <p:cNvGrpSpPr>
              <a:grpSpLocks noChangeAspect="1"/>
            </p:cNvGrpSpPr>
            <p:nvPr/>
          </p:nvGrpSpPr>
          <p:grpSpPr>
            <a:xfrm>
              <a:off x="16994063" y="18210743"/>
              <a:ext cx="1532881" cy="1357925"/>
              <a:chOff x="6463189" y="1607351"/>
              <a:chExt cx="1664587" cy="1474599"/>
            </a:xfrm>
          </p:grpSpPr>
          <p:pic>
            <p:nvPicPr>
              <p:cNvPr id="207" name="図 206">
                <a:extLst>
                  <a:ext uri="{FF2B5EF4-FFF2-40B4-BE49-F238E27FC236}">
                    <a16:creationId xmlns:a16="http://schemas.microsoft.com/office/drawing/2014/main" id="{2ECC2959-4269-4C08-B407-EE8B0707186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8800" b="97200" l="5970" r="93035">
                            <a14:foregroundMark x1="58706" y1="48400" x2="58706" y2="48400"/>
                            <a14:foregroundMark x1="42786" y1="49600" x2="42786" y2="49600"/>
                          </a14:backgroundRemoval>
                        </a14:imgEffect>
                      </a14:imgLayer>
                    </a14:imgProps>
                  </a:ext>
                  <a:ext uri="{28A0092B-C50C-407E-A947-70E740481C1C}">
                    <a14:useLocalDpi xmlns:a14="http://schemas.microsoft.com/office/drawing/2010/main" val="0"/>
                  </a:ext>
                </a:extLst>
              </a:blip>
              <a:srcRect t="18215"/>
              <a:stretch/>
            </p:blipFill>
            <p:spPr>
              <a:xfrm>
                <a:off x="6463189" y="1607351"/>
                <a:ext cx="1449622" cy="1474599"/>
              </a:xfrm>
              <a:prstGeom prst="rect">
                <a:avLst/>
              </a:prstGeom>
            </p:spPr>
          </p:pic>
          <p:pic>
            <p:nvPicPr>
              <p:cNvPr id="208" name="図 207">
                <a:extLst>
                  <a:ext uri="{FF2B5EF4-FFF2-40B4-BE49-F238E27FC236}">
                    <a16:creationId xmlns:a16="http://schemas.microsoft.com/office/drawing/2014/main" id="{0C45E796-C7AF-4430-85A2-1992B2D812C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02062" y="2601261"/>
                <a:ext cx="625714" cy="433307"/>
              </a:xfrm>
              <a:prstGeom prst="rect">
                <a:avLst/>
              </a:prstGeom>
            </p:spPr>
          </p:pic>
        </p:grpSp>
        <p:grpSp>
          <p:nvGrpSpPr>
            <p:cNvPr id="209" name="グループ化 208">
              <a:extLst>
                <a:ext uri="{FF2B5EF4-FFF2-40B4-BE49-F238E27FC236}">
                  <a16:creationId xmlns:a16="http://schemas.microsoft.com/office/drawing/2014/main" id="{055CA741-941A-4DBE-8539-29268A245951}"/>
                </a:ext>
              </a:extLst>
            </p:cNvPr>
            <p:cNvGrpSpPr>
              <a:grpSpLocks noChangeAspect="1"/>
            </p:cNvGrpSpPr>
            <p:nvPr/>
          </p:nvGrpSpPr>
          <p:grpSpPr>
            <a:xfrm>
              <a:off x="14880349" y="20786382"/>
              <a:ext cx="1680378" cy="1429058"/>
              <a:chOff x="3229284" y="4004017"/>
              <a:chExt cx="2510089" cy="2134678"/>
            </a:xfrm>
          </p:grpSpPr>
          <p:sp>
            <p:nvSpPr>
              <p:cNvPr id="210" name="正方形/長方形 47">
                <a:extLst>
                  <a:ext uri="{FF2B5EF4-FFF2-40B4-BE49-F238E27FC236}">
                    <a16:creationId xmlns:a16="http://schemas.microsoft.com/office/drawing/2014/main" id="{34AE25D5-4E94-4137-9ED0-CC6A3C1FD625}"/>
                  </a:ext>
                </a:extLst>
              </p:cNvPr>
              <p:cNvSpPr/>
              <p:nvPr/>
            </p:nvSpPr>
            <p:spPr>
              <a:xfrm rot="21125191">
                <a:off x="3229284" y="5193819"/>
                <a:ext cx="1403549"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ysClr val="window" lastClr="FFFFFF">
                  <a:lumMod val="95000"/>
                </a:sysClr>
              </a:solidFill>
              <a:ln w="15875" cap="flat" cmpd="sng" algn="ctr">
                <a:solidFill>
                  <a:srgbClr val="B6BF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11" name="図 210">
                <a:extLst>
                  <a:ext uri="{FF2B5EF4-FFF2-40B4-BE49-F238E27FC236}">
                    <a16:creationId xmlns:a16="http://schemas.microsoft.com/office/drawing/2014/main" id="{6840F38A-8FAC-474D-B47F-686DBFD6BEA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684781" y="4004017"/>
                <a:ext cx="2054592" cy="2134678"/>
              </a:xfrm>
              <a:prstGeom prst="rect">
                <a:avLst/>
              </a:prstGeom>
            </p:spPr>
          </p:pic>
          <p:sp>
            <p:nvSpPr>
              <p:cNvPr id="212" name="二等辺三角形 211">
                <a:extLst>
                  <a:ext uri="{FF2B5EF4-FFF2-40B4-BE49-F238E27FC236}">
                    <a16:creationId xmlns:a16="http://schemas.microsoft.com/office/drawing/2014/main" id="{B7B60366-1FA4-4844-A353-C4E8B5ED9BD9}"/>
                  </a:ext>
                </a:extLst>
              </p:cNvPr>
              <p:cNvSpPr/>
              <p:nvPr/>
            </p:nvSpPr>
            <p:spPr>
              <a:xfrm rot="20757699">
                <a:off x="3632422" y="5377499"/>
                <a:ext cx="518346" cy="223377"/>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3" name="二等辺三角形 212">
                <a:extLst>
                  <a:ext uri="{FF2B5EF4-FFF2-40B4-BE49-F238E27FC236}">
                    <a16:creationId xmlns:a16="http://schemas.microsoft.com/office/drawing/2014/main" id="{EE16E6D6-992C-415D-AD0B-BFB95F8B763B}"/>
                  </a:ext>
                </a:extLst>
              </p:cNvPr>
              <p:cNvSpPr/>
              <p:nvPr/>
            </p:nvSpPr>
            <p:spPr>
              <a:xfrm rot="20757699">
                <a:off x="3963877" y="4590774"/>
                <a:ext cx="230905" cy="151250"/>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14" name="グループ化 213">
              <a:extLst>
                <a:ext uri="{FF2B5EF4-FFF2-40B4-BE49-F238E27FC236}">
                  <a16:creationId xmlns:a16="http://schemas.microsoft.com/office/drawing/2014/main" id="{F73E7C7C-346C-4EA1-B5E4-9D3D144222CB}"/>
                </a:ext>
              </a:extLst>
            </p:cNvPr>
            <p:cNvGrpSpPr/>
            <p:nvPr/>
          </p:nvGrpSpPr>
          <p:grpSpPr>
            <a:xfrm>
              <a:off x="12392190" y="20256886"/>
              <a:ext cx="1345784" cy="1948700"/>
              <a:chOff x="6595162" y="3795458"/>
              <a:chExt cx="1213813" cy="1819970"/>
            </a:xfrm>
          </p:grpSpPr>
          <p:pic>
            <p:nvPicPr>
              <p:cNvPr id="215" name="図 214">
                <a:extLst>
                  <a:ext uri="{FF2B5EF4-FFF2-40B4-BE49-F238E27FC236}">
                    <a16:creationId xmlns:a16="http://schemas.microsoft.com/office/drawing/2014/main" id="{040A69F8-A65C-4E97-92C8-094C930071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5174" y="4227524"/>
                <a:ext cx="1212942" cy="1387904"/>
              </a:xfrm>
              <a:prstGeom prst="rect">
                <a:avLst/>
              </a:prstGeom>
            </p:spPr>
          </p:pic>
          <p:pic>
            <p:nvPicPr>
              <p:cNvPr id="216" name="図 215">
                <a:extLst>
                  <a:ext uri="{FF2B5EF4-FFF2-40B4-BE49-F238E27FC236}">
                    <a16:creationId xmlns:a16="http://schemas.microsoft.com/office/drawing/2014/main" id="{A113F37F-D938-4862-B128-E87DB63826F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6595162" y="4228213"/>
                <a:ext cx="1213813" cy="1387215"/>
              </a:xfrm>
              <a:prstGeom prst="rect">
                <a:avLst/>
              </a:prstGeom>
            </p:spPr>
          </p:pic>
          <p:sp>
            <p:nvSpPr>
              <p:cNvPr id="217" name="正方形/長方形 216">
                <a:extLst>
                  <a:ext uri="{FF2B5EF4-FFF2-40B4-BE49-F238E27FC236}">
                    <a16:creationId xmlns:a16="http://schemas.microsoft.com/office/drawing/2014/main" id="{A151A680-DD37-462C-9266-E0D3458660FF}"/>
                  </a:ext>
                </a:extLst>
              </p:cNvPr>
              <p:cNvSpPr/>
              <p:nvPr/>
            </p:nvSpPr>
            <p:spPr>
              <a:xfrm rot="1554629">
                <a:off x="6783067" y="5347695"/>
                <a:ext cx="245076" cy="186351"/>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8" name="正方形/長方形 217">
                <a:extLst>
                  <a:ext uri="{FF2B5EF4-FFF2-40B4-BE49-F238E27FC236}">
                    <a16:creationId xmlns:a16="http://schemas.microsoft.com/office/drawing/2014/main" id="{DB096E8B-0FDD-4258-849F-A1077D0A4377}"/>
                  </a:ext>
                </a:extLst>
              </p:cNvPr>
              <p:cNvSpPr/>
              <p:nvPr/>
            </p:nvSpPr>
            <p:spPr>
              <a:xfrm rot="6594970">
                <a:off x="7415115" y="5336211"/>
                <a:ext cx="167008" cy="214470"/>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9" name="正方形/長方形 218">
                <a:extLst>
                  <a:ext uri="{FF2B5EF4-FFF2-40B4-BE49-F238E27FC236}">
                    <a16:creationId xmlns:a16="http://schemas.microsoft.com/office/drawing/2014/main" id="{D4A7461A-F57C-4B80-B21A-F6D98894E5CF}"/>
                  </a:ext>
                </a:extLst>
              </p:cNvPr>
              <p:cNvSpPr/>
              <p:nvPr/>
            </p:nvSpPr>
            <p:spPr>
              <a:xfrm rot="1649683">
                <a:off x="7350675" y="5404986"/>
                <a:ext cx="174776" cy="155786"/>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0" name="図 219">
                <a:extLst>
                  <a:ext uri="{FF2B5EF4-FFF2-40B4-BE49-F238E27FC236}">
                    <a16:creationId xmlns:a16="http://schemas.microsoft.com/office/drawing/2014/main" id="{85CB3770-93BB-4190-A3A3-D92AA7067496}"/>
                  </a:ext>
                </a:extLst>
              </p:cNvPr>
              <p:cNvPicPr>
                <a:picLocks noChangeAspect="1"/>
              </p:cNvPicPr>
              <p:nvPr/>
            </p:nvPicPr>
            <p:blipFill>
              <a:blip r:embed="rId23"/>
              <a:stretch>
                <a:fillRect/>
              </a:stretch>
            </p:blipFill>
            <p:spPr>
              <a:xfrm rot="11098788">
                <a:off x="7518752" y="4783990"/>
                <a:ext cx="155262" cy="100617"/>
              </a:xfrm>
              <a:prstGeom prst="rect">
                <a:avLst/>
              </a:prstGeom>
            </p:spPr>
          </p:pic>
          <p:pic>
            <p:nvPicPr>
              <p:cNvPr id="221" name="図 220">
                <a:extLst>
                  <a:ext uri="{FF2B5EF4-FFF2-40B4-BE49-F238E27FC236}">
                    <a16:creationId xmlns:a16="http://schemas.microsoft.com/office/drawing/2014/main" id="{4487631A-1AA1-4B4C-808C-DA7DEC2E76A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993476" y="3795458"/>
                <a:ext cx="348717" cy="444332"/>
              </a:xfrm>
              <a:prstGeom prst="rect">
                <a:avLst/>
              </a:prstGeom>
            </p:spPr>
          </p:pic>
        </p:grpSp>
        <p:sp>
          <p:nvSpPr>
            <p:cNvPr id="222" name="テキスト ボックス 221">
              <a:extLst>
                <a:ext uri="{FF2B5EF4-FFF2-40B4-BE49-F238E27FC236}">
                  <a16:creationId xmlns:a16="http://schemas.microsoft.com/office/drawing/2014/main" id="{14525A4A-46B3-4AE2-8DD9-0B2C342BC66C}"/>
                </a:ext>
              </a:extLst>
            </p:cNvPr>
            <p:cNvSpPr txBox="1"/>
            <p:nvPr/>
          </p:nvSpPr>
          <p:spPr>
            <a:xfrm>
              <a:off x="17465553" y="19551744"/>
              <a:ext cx="1019350" cy="424729"/>
            </a:xfrm>
            <a:prstGeom prst="rect">
              <a:avLst/>
            </a:prstGeom>
            <a:noFill/>
          </p:spPr>
          <p:txBody>
            <a:bodyPr wrap="none" rtlCol="0">
              <a:spAutoFit/>
            </a:bodyPr>
            <a:lstStyle/>
            <a:p>
              <a:r>
                <a:rPr kumimoji="1" lang="ja-JP" altLang="en-US" sz="2400" dirty="0">
                  <a:solidFill>
                    <a:srgbClr val="000000"/>
                  </a:solidFill>
                  <a:ea typeface="ＭＳ Ｐゴシック" panose="020B0600070205080204" pitchFamily="50" charset="-128"/>
                </a:rPr>
                <a:t>完成！</a:t>
              </a:r>
            </a:p>
          </p:txBody>
        </p:sp>
        <p:sp>
          <p:nvSpPr>
            <p:cNvPr id="223" name="テキスト ボックス 222">
              <a:extLst>
                <a:ext uri="{FF2B5EF4-FFF2-40B4-BE49-F238E27FC236}">
                  <a16:creationId xmlns:a16="http://schemas.microsoft.com/office/drawing/2014/main" id="{54A5241B-C34F-49A5-921C-E0EB88E7D0C1}"/>
                </a:ext>
              </a:extLst>
            </p:cNvPr>
            <p:cNvSpPr txBox="1"/>
            <p:nvPr/>
          </p:nvSpPr>
          <p:spPr>
            <a:xfrm>
              <a:off x="14346180" y="19714070"/>
              <a:ext cx="1303978" cy="368099"/>
            </a:xfrm>
            <a:prstGeom prst="rect">
              <a:avLst/>
            </a:prstGeom>
            <a:noFill/>
          </p:spPr>
          <p:txBody>
            <a:bodyPr wrap="none" rtlCol="0">
              <a:spAutoFit/>
            </a:bodyPr>
            <a:lstStyle/>
            <a:p>
              <a:r>
                <a:rPr kumimoji="1" lang="ja-JP" altLang="en-US" sz="2000" dirty="0">
                  <a:solidFill>
                    <a:srgbClr val="000000"/>
                  </a:solidFill>
                  <a:ea typeface="ＭＳ Ｐゴシック" panose="020B0600070205080204" pitchFamily="50" charset="-128"/>
                </a:rPr>
                <a:t>実際に折る</a:t>
              </a:r>
            </a:p>
          </p:txBody>
        </p:sp>
        <p:sp>
          <p:nvSpPr>
            <p:cNvPr id="224" name="テキスト ボックス 223">
              <a:extLst>
                <a:ext uri="{FF2B5EF4-FFF2-40B4-BE49-F238E27FC236}">
                  <a16:creationId xmlns:a16="http://schemas.microsoft.com/office/drawing/2014/main" id="{383017EB-39B7-41B4-81FD-764552F981EE}"/>
                </a:ext>
              </a:extLst>
            </p:cNvPr>
            <p:cNvSpPr txBox="1"/>
            <p:nvPr/>
          </p:nvSpPr>
          <p:spPr>
            <a:xfrm>
              <a:off x="11753373" y="22168280"/>
              <a:ext cx="2482306"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あるステップからの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折り方がわからなくなる</a:t>
              </a:r>
            </a:p>
          </p:txBody>
        </p:sp>
        <p:sp>
          <p:nvSpPr>
            <p:cNvPr id="225" name="テキスト ボックス 224">
              <a:extLst>
                <a:ext uri="{FF2B5EF4-FFF2-40B4-BE49-F238E27FC236}">
                  <a16:creationId xmlns:a16="http://schemas.microsoft.com/office/drawing/2014/main" id="{CE50D909-F0CA-4AA9-9174-A06F64A67359}"/>
                </a:ext>
              </a:extLst>
            </p:cNvPr>
            <p:cNvSpPr txBox="1"/>
            <p:nvPr/>
          </p:nvSpPr>
          <p:spPr>
            <a:xfrm>
              <a:off x="14628425" y="22173115"/>
              <a:ext cx="2247819"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端末から作業途中の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折り紙を撮影する</a:t>
              </a:r>
              <a:endParaRPr kumimoji="1" lang="en-US" altLang="ja-JP" sz="2000" dirty="0">
                <a:solidFill>
                  <a:srgbClr val="000000"/>
                </a:solidFill>
                <a:ea typeface="ＭＳ Ｐゴシック" panose="020B0600070205080204" pitchFamily="50" charset="-128"/>
              </a:endParaRPr>
            </a:p>
          </p:txBody>
        </p:sp>
        <p:grpSp>
          <p:nvGrpSpPr>
            <p:cNvPr id="226" name="グループ化 225">
              <a:extLst>
                <a:ext uri="{FF2B5EF4-FFF2-40B4-BE49-F238E27FC236}">
                  <a16:creationId xmlns:a16="http://schemas.microsoft.com/office/drawing/2014/main" id="{E457407B-FA9A-47DC-94D6-21FBECD8C12C}"/>
                </a:ext>
              </a:extLst>
            </p:cNvPr>
            <p:cNvGrpSpPr/>
            <p:nvPr/>
          </p:nvGrpSpPr>
          <p:grpSpPr>
            <a:xfrm>
              <a:off x="13213485" y="20349071"/>
              <a:ext cx="1835224" cy="1112047"/>
              <a:chOff x="2456060" y="3583130"/>
              <a:chExt cx="1835224" cy="1112047"/>
            </a:xfrm>
          </p:grpSpPr>
          <p:sp>
            <p:nvSpPr>
              <p:cNvPr id="227" name="吹き出し: 角を丸めた四角形 226">
                <a:extLst>
                  <a:ext uri="{FF2B5EF4-FFF2-40B4-BE49-F238E27FC236}">
                    <a16:creationId xmlns:a16="http://schemas.microsoft.com/office/drawing/2014/main" id="{F2559BA5-EFFD-4B7C-93CE-D50B421A1AD8}"/>
                  </a:ext>
                </a:extLst>
              </p:cNvPr>
              <p:cNvSpPr/>
              <p:nvPr/>
            </p:nvSpPr>
            <p:spPr>
              <a:xfrm>
                <a:off x="2456060" y="3583130"/>
                <a:ext cx="1835224" cy="1004815"/>
              </a:xfrm>
              <a:prstGeom prst="wedgeRoundRectCallout">
                <a:avLst>
                  <a:gd name="adj1" fmla="val -52604"/>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8" name="図 227">
                <a:extLst>
                  <a:ext uri="{FF2B5EF4-FFF2-40B4-BE49-F238E27FC236}">
                    <a16:creationId xmlns:a16="http://schemas.microsoft.com/office/drawing/2014/main" id="{F65D52C3-414A-4679-A988-2D7CE37273D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20539" y="3647649"/>
                <a:ext cx="690981" cy="690981"/>
              </a:xfrm>
              <a:prstGeom prst="rect">
                <a:avLst/>
              </a:prstGeom>
            </p:spPr>
          </p:pic>
          <p:sp>
            <p:nvSpPr>
              <p:cNvPr id="229" name="テキスト ボックス 228">
                <a:extLst>
                  <a:ext uri="{FF2B5EF4-FFF2-40B4-BE49-F238E27FC236}">
                    <a16:creationId xmlns:a16="http://schemas.microsoft.com/office/drawing/2014/main" id="{94FF879E-4F2D-4B0F-A612-D63DA2A8E4D2}"/>
                  </a:ext>
                </a:extLst>
              </p:cNvPr>
              <p:cNvSpPr txBox="1"/>
              <p:nvPr/>
            </p:nvSpPr>
            <p:spPr>
              <a:xfrm>
                <a:off x="2983732" y="4233512"/>
                <a:ext cx="9012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How?</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30" name="図 229">
                <a:extLst>
                  <a:ext uri="{FF2B5EF4-FFF2-40B4-BE49-F238E27FC236}">
                    <a16:creationId xmlns:a16="http://schemas.microsoft.com/office/drawing/2014/main" id="{A9EA2923-412B-4881-BFF3-13B9ADA5EBB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35801" y="3647063"/>
                <a:ext cx="690983" cy="690982"/>
              </a:xfrm>
              <a:prstGeom prst="rect">
                <a:avLst/>
              </a:prstGeom>
            </p:spPr>
          </p:pic>
          <p:sp>
            <p:nvSpPr>
              <p:cNvPr id="231" name="矢印: 右 230">
                <a:extLst>
                  <a:ext uri="{FF2B5EF4-FFF2-40B4-BE49-F238E27FC236}">
                    <a16:creationId xmlns:a16="http://schemas.microsoft.com/office/drawing/2014/main" id="{F9F1DBCD-CF51-4043-AE4D-93C634EDEE49}"/>
                  </a:ext>
                </a:extLst>
              </p:cNvPr>
              <p:cNvSpPr/>
              <p:nvPr/>
            </p:nvSpPr>
            <p:spPr>
              <a:xfrm>
                <a:off x="3273209" y="3859693"/>
                <a:ext cx="202344" cy="262330"/>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pic>
          <p:nvPicPr>
            <p:cNvPr id="232" name="図 231">
              <a:extLst>
                <a:ext uri="{FF2B5EF4-FFF2-40B4-BE49-F238E27FC236}">
                  <a16:creationId xmlns:a16="http://schemas.microsoft.com/office/drawing/2014/main" id="{720B1F32-1EDB-4DC2-8BE6-83FC3F7C7965}"/>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500" b="80250" l="18444" r="79539">
                          <a14:foregroundMark x1="45533" y1="80250" x2="45533" y2="80250"/>
                          <a14:foregroundMark x1="45533" y1="33750" x2="45533" y2="33750"/>
                          <a14:foregroundMark x1="59366" y1="33500" x2="59366" y2="33500"/>
                        </a14:backgroundRemoval>
                      </a14:imgEffect>
                    </a14:imgLayer>
                  </a14:imgProps>
                </a:ext>
                <a:ext uri="{28A0092B-C50C-407E-A947-70E740481C1C}">
                  <a14:useLocalDpi xmlns:a14="http://schemas.microsoft.com/office/drawing/2010/main" val="0"/>
                </a:ext>
              </a:extLst>
            </a:blip>
            <a:srcRect l="19286" r="19433" b="22449"/>
            <a:stretch/>
          </p:blipFill>
          <p:spPr>
            <a:xfrm>
              <a:off x="17328495" y="20835191"/>
              <a:ext cx="885997" cy="1296661"/>
            </a:xfrm>
            <a:prstGeom prst="rect">
              <a:avLst/>
            </a:prstGeom>
          </p:spPr>
        </p:pic>
        <p:sp>
          <p:nvSpPr>
            <p:cNvPr id="233" name="テキスト ボックス 232">
              <a:extLst>
                <a:ext uri="{FF2B5EF4-FFF2-40B4-BE49-F238E27FC236}">
                  <a16:creationId xmlns:a16="http://schemas.microsoft.com/office/drawing/2014/main" id="{9EA5C3B5-611F-4F93-A1ED-BBC01B644C6B}"/>
                </a:ext>
              </a:extLst>
            </p:cNvPr>
            <p:cNvSpPr txBox="1"/>
            <p:nvPr/>
          </p:nvSpPr>
          <p:spPr>
            <a:xfrm>
              <a:off x="17210305" y="22156734"/>
              <a:ext cx="2143112"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次のステップまでの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折り方を動画で観る</a:t>
              </a:r>
              <a:endParaRPr kumimoji="1" lang="en-US" altLang="ja-JP" sz="2000" dirty="0">
                <a:solidFill>
                  <a:srgbClr val="000000"/>
                </a:solidFill>
                <a:ea typeface="ＭＳ Ｐゴシック" panose="020B0600070205080204" pitchFamily="50" charset="-128"/>
              </a:endParaRPr>
            </a:p>
          </p:txBody>
        </p:sp>
        <p:sp>
          <p:nvSpPr>
            <p:cNvPr id="234" name="矢印: 右 233">
              <a:extLst>
                <a:ext uri="{FF2B5EF4-FFF2-40B4-BE49-F238E27FC236}">
                  <a16:creationId xmlns:a16="http://schemas.microsoft.com/office/drawing/2014/main" id="{1F203A6C-E94D-4221-BE8B-BC6568D69D81}"/>
                </a:ext>
              </a:extLst>
            </p:cNvPr>
            <p:cNvSpPr/>
            <p:nvPr/>
          </p:nvSpPr>
          <p:spPr>
            <a:xfrm>
              <a:off x="13876187" y="21475626"/>
              <a:ext cx="914148"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5" name="矢印: 右 234">
              <a:extLst>
                <a:ext uri="{FF2B5EF4-FFF2-40B4-BE49-F238E27FC236}">
                  <a16:creationId xmlns:a16="http://schemas.microsoft.com/office/drawing/2014/main" id="{96CAE315-4426-46E5-A9E4-436CF3248E6D}"/>
                </a:ext>
              </a:extLst>
            </p:cNvPr>
            <p:cNvSpPr/>
            <p:nvPr/>
          </p:nvSpPr>
          <p:spPr>
            <a:xfrm>
              <a:off x="16579936" y="21467237"/>
              <a:ext cx="556474"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6" name="矢印: 右 235">
              <a:extLst>
                <a:ext uri="{FF2B5EF4-FFF2-40B4-BE49-F238E27FC236}">
                  <a16:creationId xmlns:a16="http://schemas.microsoft.com/office/drawing/2014/main" id="{8F1B15B7-9A42-4439-B77C-B1F9052E900F}"/>
                </a:ext>
              </a:extLst>
            </p:cNvPr>
            <p:cNvSpPr/>
            <p:nvPr/>
          </p:nvSpPr>
          <p:spPr>
            <a:xfrm rot="7939725">
              <a:off x="13698810" y="19869777"/>
              <a:ext cx="649237" cy="35993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7" name="矢印: 右 236">
              <a:extLst>
                <a:ext uri="{FF2B5EF4-FFF2-40B4-BE49-F238E27FC236}">
                  <a16:creationId xmlns:a16="http://schemas.microsoft.com/office/drawing/2014/main" id="{6A381645-B46E-46E7-96D2-6C4053593B94}"/>
                </a:ext>
              </a:extLst>
            </p:cNvPr>
            <p:cNvSpPr/>
            <p:nvPr/>
          </p:nvSpPr>
          <p:spPr>
            <a:xfrm rot="12853534">
              <a:off x="15463652" y="20264508"/>
              <a:ext cx="2053003" cy="415667"/>
            </a:xfrm>
            <a:prstGeom prst="rightArrow">
              <a:avLst>
                <a:gd name="adj1" fmla="val 42246"/>
                <a:gd name="adj2" fmla="val 4747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8" name="テキスト ボックス 237">
              <a:extLst>
                <a:ext uri="{FF2B5EF4-FFF2-40B4-BE49-F238E27FC236}">
                  <a16:creationId xmlns:a16="http://schemas.microsoft.com/office/drawing/2014/main" id="{4C9F1B2D-0EC4-4E5B-BE21-F9FB27EE9ED0}"/>
                </a:ext>
              </a:extLst>
            </p:cNvPr>
            <p:cNvSpPr txBox="1"/>
            <p:nvPr/>
          </p:nvSpPr>
          <p:spPr>
            <a:xfrm>
              <a:off x="10417971" y="20377376"/>
              <a:ext cx="2146742" cy="707886"/>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完成までの流れを</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端末で確認する</a:t>
              </a:r>
            </a:p>
          </p:txBody>
        </p:sp>
        <p:grpSp>
          <p:nvGrpSpPr>
            <p:cNvPr id="239" name="グループ化 238">
              <a:extLst>
                <a:ext uri="{FF2B5EF4-FFF2-40B4-BE49-F238E27FC236}">
                  <a16:creationId xmlns:a16="http://schemas.microsoft.com/office/drawing/2014/main" id="{A4135B80-B776-43B3-AF92-A276C095848E}"/>
                </a:ext>
              </a:extLst>
            </p:cNvPr>
            <p:cNvGrpSpPr/>
            <p:nvPr/>
          </p:nvGrpSpPr>
          <p:grpSpPr>
            <a:xfrm>
              <a:off x="11129662" y="17914944"/>
              <a:ext cx="2824134" cy="1110116"/>
              <a:chOff x="773432" y="1380844"/>
              <a:chExt cx="2824134" cy="1110116"/>
            </a:xfrm>
          </p:grpSpPr>
          <p:sp>
            <p:nvSpPr>
              <p:cNvPr id="240" name="吹き出し: 角を丸めた四角形 239">
                <a:extLst>
                  <a:ext uri="{FF2B5EF4-FFF2-40B4-BE49-F238E27FC236}">
                    <a16:creationId xmlns:a16="http://schemas.microsoft.com/office/drawing/2014/main" id="{D1B455C5-0657-4350-9742-5B9ECECAD36B}"/>
                  </a:ext>
                </a:extLst>
              </p:cNvPr>
              <p:cNvSpPr/>
              <p:nvPr/>
            </p:nvSpPr>
            <p:spPr>
              <a:xfrm>
                <a:off x="773432" y="1380844"/>
                <a:ext cx="2824134" cy="994232"/>
              </a:xfrm>
              <a:prstGeom prst="wedgeRoundRectCallout">
                <a:avLst>
                  <a:gd name="adj1" fmla="val -34717"/>
                  <a:gd name="adj2" fmla="val 68341"/>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41" name="図 240">
                <a:extLst>
                  <a:ext uri="{FF2B5EF4-FFF2-40B4-BE49-F238E27FC236}">
                    <a16:creationId xmlns:a16="http://schemas.microsoft.com/office/drawing/2014/main" id="{27BC3A6A-2A3C-4C99-8A32-32395E3D458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152" y="1458060"/>
                <a:ext cx="662395" cy="662396"/>
              </a:xfrm>
              <a:prstGeom prst="rect">
                <a:avLst/>
              </a:prstGeom>
            </p:spPr>
          </p:pic>
          <p:sp>
            <p:nvSpPr>
              <p:cNvPr id="242" name="テキスト ボックス 241">
                <a:extLst>
                  <a:ext uri="{FF2B5EF4-FFF2-40B4-BE49-F238E27FC236}">
                    <a16:creationId xmlns:a16="http://schemas.microsoft.com/office/drawing/2014/main" id="{BFEC21CE-13C1-4DE5-B6B1-10B0960C1CD1}"/>
                  </a:ext>
                </a:extLst>
              </p:cNvPr>
              <p:cNvSpPr txBox="1"/>
              <p:nvPr/>
            </p:nvSpPr>
            <p:spPr>
              <a:xfrm>
                <a:off x="1472700" y="1421829"/>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43" name="図 242">
                <a:extLst>
                  <a:ext uri="{FF2B5EF4-FFF2-40B4-BE49-F238E27FC236}">
                    <a16:creationId xmlns:a16="http://schemas.microsoft.com/office/drawing/2014/main" id="{8D3BCAA0-5D67-4FB5-A1DD-DE75C715672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35487" y="1458060"/>
                <a:ext cx="662395" cy="662396"/>
              </a:xfrm>
              <a:prstGeom prst="rect">
                <a:avLst/>
              </a:prstGeom>
            </p:spPr>
          </p:pic>
          <p:pic>
            <p:nvPicPr>
              <p:cNvPr id="244" name="図 243">
                <a:extLst>
                  <a:ext uri="{FF2B5EF4-FFF2-40B4-BE49-F238E27FC236}">
                    <a16:creationId xmlns:a16="http://schemas.microsoft.com/office/drawing/2014/main" id="{DDE4E0CD-F044-4BA7-A3B7-C602FEB59D8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94834" y="1462788"/>
                <a:ext cx="662395" cy="662396"/>
              </a:xfrm>
              <a:prstGeom prst="rect">
                <a:avLst/>
              </a:prstGeom>
            </p:spPr>
          </p:pic>
          <p:sp>
            <p:nvSpPr>
              <p:cNvPr id="245" name="テキスト ボックス 244">
                <a:extLst>
                  <a:ext uri="{FF2B5EF4-FFF2-40B4-BE49-F238E27FC236}">
                    <a16:creationId xmlns:a16="http://schemas.microsoft.com/office/drawing/2014/main" id="{775ABD51-2C8A-42FC-9C01-6CBE4BA9BF21}"/>
                  </a:ext>
                </a:extLst>
              </p:cNvPr>
              <p:cNvSpPr txBox="1"/>
              <p:nvPr/>
            </p:nvSpPr>
            <p:spPr>
              <a:xfrm>
                <a:off x="2426843" y="1425047"/>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sp>
            <p:nvSpPr>
              <p:cNvPr id="246" name="テキスト ボックス 245">
                <a:extLst>
                  <a:ext uri="{FF2B5EF4-FFF2-40B4-BE49-F238E27FC236}">
                    <a16:creationId xmlns:a16="http://schemas.microsoft.com/office/drawing/2014/main" id="{7C48051F-AD82-4709-8B1A-73A65D2677C4}"/>
                  </a:ext>
                </a:extLst>
              </p:cNvPr>
              <p:cNvSpPr txBox="1"/>
              <p:nvPr/>
            </p:nvSpPr>
            <p:spPr>
              <a:xfrm>
                <a:off x="2099997" y="2029295"/>
                <a:ext cx="6495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OK!</a:t>
                </a:r>
              </a:p>
            </p:txBody>
          </p:sp>
        </p:grpSp>
        <p:sp>
          <p:nvSpPr>
            <p:cNvPr id="247" name="矢印: 右 246">
              <a:extLst>
                <a:ext uri="{FF2B5EF4-FFF2-40B4-BE49-F238E27FC236}">
                  <a16:creationId xmlns:a16="http://schemas.microsoft.com/office/drawing/2014/main" id="{FF4661AF-837C-4697-8E8C-61F42ABDAC81}"/>
                </a:ext>
              </a:extLst>
            </p:cNvPr>
            <p:cNvSpPr/>
            <p:nvPr/>
          </p:nvSpPr>
          <p:spPr>
            <a:xfrm rot="20492329">
              <a:off x="11966315" y="19166491"/>
              <a:ext cx="2450438"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8" name="矢印: 右 247">
              <a:extLst>
                <a:ext uri="{FF2B5EF4-FFF2-40B4-BE49-F238E27FC236}">
                  <a16:creationId xmlns:a16="http://schemas.microsoft.com/office/drawing/2014/main" id="{2E94D5D2-E093-4615-A2E2-220B010A138C}"/>
                </a:ext>
              </a:extLst>
            </p:cNvPr>
            <p:cNvSpPr/>
            <p:nvPr/>
          </p:nvSpPr>
          <p:spPr>
            <a:xfrm>
              <a:off x="15524515" y="18783804"/>
              <a:ext cx="1542663"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9" name="テキスト ボックス 248">
              <a:extLst>
                <a:ext uri="{FF2B5EF4-FFF2-40B4-BE49-F238E27FC236}">
                  <a16:creationId xmlns:a16="http://schemas.microsoft.com/office/drawing/2014/main" id="{D2B3304B-8556-46BF-90FB-9A0A9821C45D}"/>
                </a:ext>
              </a:extLst>
            </p:cNvPr>
            <p:cNvSpPr txBox="1"/>
            <p:nvPr/>
          </p:nvSpPr>
          <p:spPr>
            <a:xfrm rot="20458168">
              <a:off x="12714365" y="19296749"/>
              <a:ext cx="1095172"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START</a:t>
              </a:r>
              <a:endParaRPr kumimoji="1" lang="ja-JP" altLang="en-US" sz="2800" b="1" dirty="0">
                <a:solidFill>
                  <a:srgbClr val="000000"/>
                </a:solidFill>
                <a:ea typeface="ＭＳ Ｐゴシック" panose="020B0600070205080204" pitchFamily="50" charset="-128"/>
              </a:endParaRPr>
            </a:p>
          </p:txBody>
        </p:sp>
        <p:sp>
          <p:nvSpPr>
            <p:cNvPr id="250" name="テキスト ボックス 249">
              <a:extLst>
                <a:ext uri="{FF2B5EF4-FFF2-40B4-BE49-F238E27FC236}">
                  <a16:creationId xmlns:a16="http://schemas.microsoft.com/office/drawing/2014/main" id="{B4AE9058-0534-4EC8-BE2E-3B76AF9B73FC}"/>
                </a:ext>
              </a:extLst>
            </p:cNvPr>
            <p:cNvSpPr txBox="1"/>
            <p:nvPr/>
          </p:nvSpPr>
          <p:spPr>
            <a:xfrm>
              <a:off x="15787298" y="18948472"/>
              <a:ext cx="1021305"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GOAL</a:t>
              </a:r>
              <a:endParaRPr kumimoji="1" lang="ja-JP" altLang="en-US" sz="2800" b="1" dirty="0">
                <a:solidFill>
                  <a:srgbClr val="000000"/>
                </a:solidFill>
                <a:ea typeface="ＭＳ Ｐゴシック" panose="020B0600070205080204" pitchFamily="50" charset="-128"/>
              </a:endParaRPr>
            </a:p>
          </p:txBody>
        </p:sp>
        <p:grpSp>
          <p:nvGrpSpPr>
            <p:cNvPr id="251" name="グループ化 250">
              <a:extLst>
                <a:ext uri="{FF2B5EF4-FFF2-40B4-BE49-F238E27FC236}">
                  <a16:creationId xmlns:a16="http://schemas.microsoft.com/office/drawing/2014/main" id="{120BA6ED-A1CF-4827-B309-5351E4D0D9AD}"/>
                </a:ext>
              </a:extLst>
            </p:cNvPr>
            <p:cNvGrpSpPr/>
            <p:nvPr/>
          </p:nvGrpSpPr>
          <p:grpSpPr>
            <a:xfrm>
              <a:off x="18119242" y="20633763"/>
              <a:ext cx="1258645" cy="1192846"/>
              <a:chOff x="7763012" y="4099663"/>
              <a:chExt cx="1258645" cy="1192846"/>
            </a:xfrm>
          </p:grpSpPr>
          <p:sp>
            <p:nvSpPr>
              <p:cNvPr id="252" name="吹き出し: 角を丸めた四角形 251">
                <a:extLst>
                  <a:ext uri="{FF2B5EF4-FFF2-40B4-BE49-F238E27FC236}">
                    <a16:creationId xmlns:a16="http://schemas.microsoft.com/office/drawing/2014/main" id="{7A56C8EB-E729-49F9-A9C0-321F38CC8CCF}"/>
                  </a:ext>
                </a:extLst>
              </p:cNvPr>
              <p:cNvSpPr/>
              <p:nvPr/>
            </p:nvSpPr>
            <p:spPr>
              <a:xfrm>
                <a:off x="7763012" y="4099663"/>
                <a:ext cx="1258645" cy="1051292"/>
              </a:xfrm>
              <a:prstGeom prst="wedgeRoundRectCallout">
                <a:avLst>
                  <a:gd name="adj1" fmla="val -65493"/>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3" name="図 252">
                <a:extLst>
                  <a:ext uri="{FF2B5EF4-FFF2-40B4-BE49-F238E27FC236}">
                    <a16:creationId xmlns:a16="http://schemas.microsoft.com/office/drawing/2014/main" id="{F2CAB1D7-4D2A-4491-9DDD-ECC92EF6C23B}"/>
                  </a:ext>
                </a:extLst>
              </p:cNvPr>
              <p:cNvPicPr>
                <a:picLocks noChangeAspect="1"/>
              </p:cNvPicPr>
              <p:nvPr/>
            </p:nvPicPr>
            <p:blipFill rotWithShape="1">
              <a:blip r:embed="rId32"/>
              <a:srcRect l="2794" t="1529" r="3021" b="3102"/>
              <a:stretch/>
            </p:blipFill>
            <p:spPr>
              <a:xfrm>
                <a:off x="7829935" y="4185413"/>
                <a:ext cx="1135716" cy="703146"/>
              </a:xfrm>
              <a:prstGeom prst="rect">
                <a:avLst/>
              </a:prstGeom>
            </p:spPr>
          </p:pic>
          <p:sp>
            <p:nvSpPr>
              <p:cNvPr id="254" name="テキスト ボックス 253">
                <a:extLst>
                  <a:ext uri="{FF2B5EF4-FFF2-40B4-BE49-F238E27FC236}">
                    <a16:creationId xmlns:a16="http://schemas.microsoft.com/office/drawing/2014/main" id="{A3214F90-F356-4967-949D-F12FFA333584}"/>
                  </a:ext>
                </a:extLst>
              </p:cNvPr>
              <p:cNvSpPr txBox="1"/>
              <p:nvPr/>
            </p:nvSpPr>
            <p:spPr>
              <a:xfrm>
                <a:off x="8140272" y="4830844"/>
                <a:ext cx="77296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Aha!</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grpSp>
      </p:grpSp>
      <p:pic>
        <p:nvPicPr>
          <p:cNvPr id="257" name="図 256">
            <a:extLst>
              <a:ext uri="{FF2B5EF4-FFF2-40B4-BE49-F238E27FC236}">
                <a16:creationId xmlns:a16="http://schemas.microsoft.com/office/drawing/2014/main" id="{1D5FFA2B-E266-4112-B6A7-5258BF03979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982092" y="39600766"/>
            <a:ext cx="2668957" cy="2412738"/>
          </a:xfrm>
          <a:prstGeom prst="rect">
            <a:avLst/>
          </a:prstGeom>
        </p:spPr>
      </p:pic>
      <p:pic>
        <p:nvPicPr>
          <p:cNvPr id="258" name="図 257">
            <a:extLst>
              <a:ext uri="{FF2B5EF4-FFF2-40B4-BE49-F238E27FC236}">
                <a16:creationId xmlns:a16="http://schemas.microsoft.com/office/drawing/2014/main" id="{DB1FC552-9F4A-409B-977E-AFF8BEB937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623503" y="15839606"/>
            <a:ext cx="1129197" cy="1504950"/>
          </a:xfrm>
          <a:prstGeom prst="rect">
            <a:avLst/>
          </a:prstGeom>
        </p:spPr>
      </p:pic>
      <p:pic>
        <p:nvPicPr>
          <p:cNvPr id="259" name="図 258">
            <a:extLst>
              <a:ext uri="{FF2B5EF4-FFF2-40B4-BE49-F238E27FC236}">
                <a16:creationId xmlns:a16="http://schemas.microsoft.com/office/drawing/2014/main" id="{D5B4D03B-C925-4C3E-AE82-6084A8A8493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854776" y="19601874"/>
            <a:ext cx="2206742" cy="1655057"/>
          </a:xfrm>
          <a:prstGeom prst="rect">
            <a:avLst/>
          </a:prstGeom>
        </p:spPr>
      </p:pic>
      <p:pic>
        <p:nvPicPr>
          <p:cNvPr id="260" name="図 259">
            <a:extLst>
              <a:ext uri="{FF2B5EF4-FFF2-40B4-BE49-F238E27FC236}">
                <a16:creationId xmlns:a16="http://schemas.microsoft.com/office/drawing/2014/main" id="{845880DD-54C5-4DF3-848C-24331F5DC9B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215908" y="19601874"/>
            <a:ext cx="2206742" cy="1655057"/>
          </a:xfrm>
          <a:prstGeom prst="rect">
            <a:avLst/>
          </a:prstGeom>
        </p:spPr>
      </p:pic>
      <p:pic>
        <p:nvPicPr>
          <p:cNvPr id="261" name="図 260">
            <a:extLst>
              <a:ext uri="{FF2B5EF4-FFF2-40B4-BE49-F238E27FC236}">
                <a16:creationId xmlns:a16="http://schemas.microsoft.com/office/drawing/2014/main" id="{08417E2A-CF2E-4F82-B3B6-F35158DD43C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577039" y="19601874"/>
            <a:ext cx="2206742" cy="1655057"/>
          </a:xfrm>
          <a:prstGeom prst="rect">
            <a:avLst/>
          </a:prstGeom>
          <a:ln>
            <a:noFill/>
          </a:ln>
        </p:spPr>
      </p:pic>
      <p:pic>
        <p:nvPicPr>
          <p:cNvPr id="262" name="図 261">
            <a:extLst>
              <a:ext uri="{FF2B5EF4-FFF2-40B4-BE49-F238E27FC236}">
                <a16:creationId xmlns:a16="http://schemas.microsoft.com/office/drawing/2014/main" id="{B2D0F790-0221-4D42-B304-C1E506328D0D}"/>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851190" y="17646100"/>
            <a:ext cx="2206742" cy="1655057"/>
          </a:xfrm>
          <a:prstGeom prst="rect">
            <a:avLst/>
          </a:prstGeom>
        </p:spPr>
      </p:pic>
      <p:pic>
        <p:nvPicPr>
          <p:cNvPr id="263" name="図 262">
            <a:extLst>
              <a:ext uri="{FF2B5EF4-FFF2-40B4-BE49-F238E27FC236}">
                <a16:creationId xmlns:a16="http://schemas.microsoft.com/office/drawing/2014/main" id="{CFD4D08E-7F7B-4E1B-997D-D6F684C158C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5214697" y="17645316"/>
            <a:ext cx="2206741" cy="1655057"/>
          </a:xfrm>
          <a:prstGeom prst="rect">
            <a:avLst/>
          </a:prstGeom>
        </p:spPr>
      </p:pic>
      <p:pic>
        <p:nvPicPr>
          <p:cNvPr id="264" name="図 263">
            <a:extLst>
              <a:ext uri="{FF2B5EF4-FFF2-40B4-BE49-F238E27FC236}">
                <a16:creationId xmlns:a16="http://schemas.microsoft.com/office/drawing/2014/main" id="{E377F5AB-EA45-4AB4-AE45-4D83F086158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7578203" y="17644924"/>
            <a:ext cx="2206742" cy="1655057"/>
          </a:xfrm>
          <a:prstGeom prst="rect">
            <a:avLst/>
          </a:prstGeom>
          <a:ln>
            <a:noFill/>
          </a:ln>
        </p:spPr>
      </p:pic>
      <p:pic>
        <p:nvPicPr>
          <p:cNvPr id="265" name="図 264">
            <a:extLst>
              <a:ext uri="{FF2B5EF4-FFF2-40B4-BE49-F238E27FC236}">
                <a16:creationId xmlns:a16="http://schemas.microsoft.com/office/drawing/2014/main" id="{853797DB-30B6-4263-93FE-7A59FF0D5FD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0493644" y="19601874"/>
            <a:ext cx="2206742" cy="1655057"/>
          </a:xfrm>
          <a:prstGeom prst="rect">
            <a:avLst/>
          </a:prstGeom>
        </p:spPr>
      </p:pic>
      <p:pic>
        <p:nvPicPr>
          <p:cNvPr id="266" name="図 265">
            <a:extLst>
              <a:ext uri="{FF2B5EF4-FFF2-40B4-BE49-F238E27FC236}">
                <a16:creationId xmlns:a16="http://schemas.microsoft.com/office/drawing/2014/main" id="{889185C4-8996-43AD-BA60-B81ED45EED86}"/>
              </a:ext>
            </a:extLst>
          </p:cNvPr>
          <p:cNvPicPr>
            <a:picLocks noChangeAspect="1"/>
          </p:cNvPicPr>
          <p:nvPr/>
        </p:nvPicPr>
        <p:blipFill rotWithShape="1">
          <a:blip r:embed="rId42">
            <a:extLst>
              <a:ext uri="{BEBA8EAE-BF5A-486C-A8C5-ECC9F3942E4B}">
                <a14:imgProps xmlns:a14="http://schemas.microsoft.com/office/drawing/2010/main">
                  <a14:imgLayer r:embed="rId43">
                    <a14:imgEffect>
                      <a14:brightnessContrast contrast="-40000"/>
                    </a14:imgEffect>
                  </a14:imgLayer>
                </a14:imgProps>
              </a:ext>
              <a:ext uri="{28A0092B-C50C-407E-A947-70E740481C1C}">
                <a14:useLocalDpi xmlns:a14="http://schemas.microsoft.com/office/drawing/2010/main" val="0"/>
              </a:ext>
            </a:extLst>
          </a:blip>
          <a:srcRect l="-1" t="14694" r="9831" b="17680"/>
          <a:stretch/>
        </p:blipFill>
        <p:spPr>
          <a:xfrm>
            <a:off x="20493645" y="17642531"/>
            <a:ext cx="2206740" cy="1655056"/>
          </a:xfrm>
          <a:prstGeom prst="rect">
            <a:avLst/>
          </a:prstGeom>
        </p:spPr>
      </p:pic>
      <p:sp>
        <p:nvSpPr>
          <p:cNvPr id="267" name="テキスト ボックス 266">
            <a:extLst>
              <a:ext uri="{FF2B5EF4-FFF2-40B4-BE49-F238E27FC236}">
                <a16:creationId xmlns:a16="http://schemas.microsoft.com/office/drawing/2014/main" id="{FC2FD977-FEA8-4706-95B1-12935CD80AD7}"/>
              </a:ext>
            </a:extLst>
          </p:cNvPr>
          <p:cNvSpPr txBox="1"/>
          <p:nvPr/>
        </p:nvSpPr>
        <p:spPr>
          <a:xfrm>
            <a:off x="20485039" y="19258421"/>
            <a:ext cx="2595213" cy="369332"/>
          </a:xfrm>
          <a:prstGeom prst="rect">
            <a:avLst/>
          </a:prstGeom>
          <a:noFill/>
        </p:spPr>
        <p:txBody>
          <a:bodyPr wrap="square" rtlCol="0">
            <a:spAutoFit/>
          </a:bodyPr>
          <a:lstStyle/>
          <a:p>
            <a:r>
              <a:rPr kumimoji="1" lang="ja-JP" altLang="en-US" dirty="0"/>
              <a:t>ステップ</a:t>
            </a:r>
            <a:r>
              <a:rPr kumimoji="1" lang="en-US" altLang="ja-JP" dirty="0"/>
              <a:t>0</a:t>
            </a:r>
            <a:r>
              <a:rPr kumimoji="1" lang="ja-JP" altLang="en-US" sz="1600" dirty="0"/>
              <a:t>（初期状態）</a:t>
            </a:r>
            <a:endParaRPr kumimoji="1" lang="ja-JP" altLang="en-US" dirty="0"/>
          </a:p>
        </p:txBody>
      </p:sp>
      <p:sp>
        <p:nvSpPr>
          <p:cNvPr id="268" name="テキスト ボックス 267">
            <a:extLst>
              <a:ext uri="{FF2B5EF4-FFF2-40B4-BE49-F238E27FC236}">
                <a16:creationId xmlns:a16="http://schemas.microsoft.com/office/drawing/2014/main" id="{9D690B8F-B7B9-47BC-B483-387FE8C08941}"/>
              </a:ext>
            </a:extLst>
          </p:cNvPr>
          <p:cNvSpPr txBox="1"/>
          <p:nvPr/>
        </p:nvSpPr>
        <p:spPr>
          <a:xfrm>
            <a:off x="23288237" y="19258421"/>
            <a:ext cx="1261214" cy="369332"/>
          </a:xfrm>
          <a:prstGeom prst="rect">
            <a:avLst/>
          </a:prstGeom>
          <a:noFill/>
        </p:spPr>
        <p:txBody>
          <a:bodyPr wrap="square" rtlCol="0">
            <a:spAutoFit/>
          </a:bodyPr>
          <a:lstStyle/>
          <a:p>
            <a:r>
              <a:rPr kumimoji="1" lang="ja-JP" altLang="en-US" dirty="0"/>
              <a:t>ステップ</a:t>
            </a:r>
            <a:r>
              <a:rPr kumimoji="1" lang="en-US" altLang="ja-JP" dirty="0"/>
              <a:t>1</a:t>
            </a:r>
            <a:endParaRPr kumimoji="1" lang="ja-JP" altLang="en-US" dirty="0"/>
          </a:p>
        </p:txBody>
      </p:sp>
      <p:sp>
        <p:nvSpPr>
          <p:cNvPr id="269" name="テキスト ボックス 268">
            <a:extLst>
              <a:ext uri="{FF2B5EF4-FFF2-40B4-BE49-F238E27FC236}">
                <a16:creationId xmlns:a16="http://schemas.microsoft.com/office/drawing/2014/main" id="{42467E63-640E-497D-8C4A-A38FEE8C305C}"/>
              </a:ext>
            </a:extLst>
          </p:cNvPr>
          <p:cNvSpPr txBox="1"/>
          <p:nvPr/>
        </p:nvSpPr>
        <p:spPr>
          <a:xfrm>
            <a:off x="25687029" y="19258421"/>
            <a:ext cx="1261214" cy="369332"/>
          </a:xfrm>
          <a:prstGeom prst="rect">
            <a:avLst/>
          </a:prstGeom>
          <a:noFill/>
        </p:spPr>
        <p:txBody>
          <a:bodyPr wrap="square" rtlCol="0">
            <a:spAutoFit/>
          </a:bodyPr>
          <a:lstStyle/>
          <a:p>
            <a:r>
              <a:rPr kumimoji="1" lang="ja-JP" altLang="en-US" dirty="0"/>
              <a:t>ステップ</a:t>
            </a:r>
            <a:r>
              <a:rPr kumimoji="1" lang="en-US" altLang="ja-JP" dirty="0"/>
              <a:t>2</a:t>
            </a:r>
            <a:endParaRPr kumimoji="1" lang="ja-JP" altLang="en-US" dirty="0"/>
          </a:p>
        </p:txBody>
      </p:sp>
      <p:sp>
        <p:nvSpPr>
          <p:cNvPr id="270" name="テキスト ボックス 269">
            <a:extLst>
              <a:ext uri="{FF2B5EF4-FFF2-40B4-BE49-F238E27FC236}">
                <a16:creationId xmlns:a16="http://schemas.microsoft.com/office/drawing/2014/main" id="{C760991B-4007-451C-AFA1-26EEEC265C80}"/>
              </a:ext>
            </a:extLst>
          </p:cNvPr>
          <p:cNvSpPr txBox="1"/>
          <p:nvPr/>
        </p:nvSpPr>
        <p:spPr>
          <a:xfrm>
            <a:off x="28046100" y="19261830"/>
            <a:ext cx="1261214" cy="369332"/>
          </a:xfrm>
          <a:prstGeom prst="rect">
            <a:avLst/>
          </a:prstGeom>
          <a:noFill/>
          <a:ln>
            <a:noFill/>
          </a:ln>
        </p:spPr>
        <p:txBody>
          <a:bodyPr wrap="square" rtlCol="0">
            <a:spAutoFit/>
          </a:bodyPr>
          <a:lstStyle/>
          <a:p>
            <a:r>
              <a:rPr kumimoji="1" lang="ja-JP" altLang="en-US" dirty="0"/>
              <a:t>ステップ</a:t>
            </a:r>
            <a:r>
              <a:rPr kumimoji="1" lang="en-US" altLang="ja-JP" dirty="0"/>
              <a:t>3</a:t>
            </a:r>
            <a:endParaRPr kumimoji="1" lang="ja-JP" altLang="en-US" dirty="0"/>
          </a:p>
        </p:txBody>
      </p:sp>
      <p:sp>
        <p:nvSpPr>
          <p:cNvPr id="271" name="テキスト ボックス 270">
            <a:extLst>
              <a:ext uri="{FF2B5EF4-FFF2-40B4-BE49-F238E27FC236}">
                <a16:creationId xmlns:a16="http://schemas.microsoft.com/office/drawing/2014/main" id="{8EDDEE2E-85C9-4DED-8FA4-1080DB8F1AFA}"/>
              </a:ext>
            </a:extLst>
          </p:cNvPr>
          <p:cNvSpPr txBox="1"/>
          <p:nvPr/>
        </p:nvSpPr>
        <p:spPr>
          <a:xfrm>
            <a:off x="20984586" y="21242001"/>
            <a:ext cx="1261214" cy="369332"/>
          </a:xfrm>
          <a:prstGeom prst="rect">
            <a:avLst/>
          </a:prstGeom>
          <a:noFill/>
        </p:spPr>
        <p:txBody>
          <a:bodyPr wrap="square" rtlCol="0">
            <a:spAutoFit/>
          </a:bodyPr>
          <a:lstStyle/>
          <a:p>
            <a:r>
              <a:rPr kumimoji="1" lang="ja-JP" altLang="en-US" dirty="0"/>
              <a:t>ステップ</a:t>
            </a:r>
            <a:r>
              <a:rPr kumimoji="1" lang="en-US" altLang="ja-JP" dirty="0"/>
              <a:t>4</a:t>
            </a:r>
            <a:endParaRPr kumimoji="1" lang="ja-JP" altLang="en-US" dirty="0"/>
          </a:p>
        </p:txBody>
      </p:sp>
      <p:sp>
        <p:nvSpPr>
          <p:cNvPr id="272" name="テキスト ボックス 271">
            <a:extLst>
              <a:ext uri="{FF2B5EF4-FFF2-40B4-BE49-F238E27FC236}">
                <a16:creationId xmlns:a16="http://schemas.microsoft.com/office/drawing/2014/main" id="{31ED064A-FC24-4CC0-AE1A-196891C1F186}"/>
              </a:ext>
            </a:extLst>
          </p:cNvPr>
          <p:cNvSpPr txBox="1"/>
          <p:nvPr/>
        </p:nvSpPr>
        <p:spPr>
          <a:xfrm>
            <a:off x="23323954" y="21252563"/>
            <a:ext cx="1261214" cy="369332"/>
          </a:xfrm>
          <a:prstGeom prst="rect">
            <a:avLst/>
          </a:prstGeom>
          <a:noFill/>
        </p:spPr>
        <p:txBody>
          <a:bodyPr wrap="square" rtlCol="0">
            <a:spAutoFit/>
          </a:bodyPr>
          <a:lstStyle/>
          <a:p>
            <a:r>
              <a:rPr kumimoji="1" lang="ja-JP" altLang="en-US" dirty="0"/>
              <a:t>ステップ</a:t>
            </a:r>
            <a:r>
              <a:rPr kumimoji="1" lang="en-US" altLang="ja-JP" dirty="0"/>
              <a:t>5</a:t>
            </a:r>
            <a:endParaRPr kumimoji="1" lang="ja-JP" altLang="en-US" dirty="0"/>
          </a:p>
        </p:txBody>
      </p:sp>
      <p:sp>
        <p:nvSpPr>
          <p:cNvPr id="273" name="テキスト ボックス 272">
            <a:extLst>
              <a:ext uri="{FF2B5EF4-FFF2-40B4-BE49-F238E27FC236}">
                <a16:creationId xmlns:a16="http://schemas.microsoft.com/office/drawing/2014/main" id="{8DA26DED-46AE-471E-B749-E23DD54213D4}"/>
              </a:ext>
            </a:extLst>
          </p:cNvPr>
          <p:cNvSpPr txBox="1"/>
          <p:nvPr/>
        </p:nvSpPr>
        <p:spPr>
          <a:xfrm>
            <a:off x="25765474" y="21238893"/>
            <a:ext cx="1261214" cy="369332"/>
          </a:xfrm>
          <a:prstGeom prst="rect">
            <a:avLst/>
          </a:prstGeom>
          <a:noFill/>
        </p:spPr>
        <p:txBody>
          <a:bodyPr wrap="square" rtlCol="0">
            <a:spAutoFit/>
          </a:bodyPr>
          <a:lstStyle/>
          <a:p>
            <a:r>
              <a:rPr kumimoji="1" lang="ja-JP" altLang="en-US" dirty="0"/>
              <a:t>ステップ</a:t>
            </a:r>
            <a:r>
              <a:rPr kumimoji="1" lang="en-US" altLang="ja-JP" dirty="0"/>
              <a:t>6</a:t>
            </a:r>
            <a:endParaRPr kumimoji="1" lang="ja-JP" altLang="en-US" dirty="0"/>
          </a:p>
        </p:txBody>
      </p:sp>
      <p:sp>
        <p:nvSpPr>
          <p:cNvPr id="274" name="テキスト ボックス 273">
            <a:extLst>
              <a:ext uri="{FF2B5EF4-FFF2-40B4-BE49-F238E27FC236}">
                <a16:creationId xmlns:a16="http://schemas.microsoft.com/office/drawing/2014/main" id="{3F724CC4-471A-4B9C-92D3-AE30CCDB4C9F}"/>
              </a:ext>
            </a:extLst>
          </p:cNvPr>
          <p:cNvSpPr txBox="1"/>
          <p:nvPr/>
        </p:nvSpPr>
        <p:spPr>
          <a:xfrm>
            <a:off x="28098646" y="21233655"/>
            <a:ext cx="1261214" cy="369332"/>
          </a:xfrm>
          <a:prstGeom prst="rect">
            <a:avLst/>
          </a:prstGeom>
          <a:noFill/>
          <a:ln>
            <a:noFill/>
          </a:ln>
        </p:spPr>
        <p:txBody>
          <a:bodyPr wrap="square" rtlCol="0">
            <a:spAutoFit/>
          </a:bodyPr>
          <a:lstStyle/>
          <a:p>
            <a:r>
              <a:rPr kumimoji="1" lang="ja-JP" altLang="en-US" dirty="0"/>
              <a:t>ステップ</a:t>
            </a:r>
            <a:r>
              <a:rPr kumimoji="1" lang="en-US" altLang="ja-JP" dirty="0"/>
              <a:t>7</a:t>
            </a:r>
            <a:endParaRPr kumimoji="1" lang="ja-JP" altLang="en-US" dirty="0"/>
          </a:p>
        </p:txBody>
      </p:sp>
      <p:sp>
        <p:nvSpPr>
          <p:cNvPr id="276" name="テキスト ボックス 275">
            <a:extLst>
              <a:ext uri="{FF2B5EF4-FFF2-40B4-BE49-F238E27FC236}">
                <a16:creationId xmlns:a16="http://schemas.microsoft.com/office/drawing/2014/main" id="{37A1FA73-E4E1-44CC-BA63-CF72C27A2A18}"/>
              </a:ext>
            </a:extLst>
          </p:cNvPr>
          <p:cNvSpPr txBox="1"/>
          <p:nvPr/>
        </p:nvSpPr>
        <p:spPr>
          <a:xfrm>
            <a:off x="20493644" y="21836732"/>
            <a:ext cx="9089348" cy="1077218"/>
          </a:xfrm>
          <a:prstGeom prst="rect">
            <a:avLst/>
          </a:prstGeom>
          <a:noFill/>
        </p:spPr>
        <p:txBody>
          <a:bodyPr wrap="none" rtlCol="0">
            <a:spAutoFit/>
          </a:bodyPr>
          <a:lstStyle/>
          <a:p>
            <a:r>
              <a:rPr kumimoji="1" lang="en-US" altLang="ja-JP" sz="3200" b="1" dirty="0">
                <a:solidFill>
                  <a:srgbClr val="000000"/>
                </a:solidFill>
                <a:ea typeface="ＭＳ Ｐゴシック" panose="020B0600070205080204" pitchFamily="50" charset="-128"/>
              </a:rPr>
              <a:t>※</a:t>
            </a:r>
            <a:r>
              <a:rPr kumimoji="1" lang="ja-JP" altLang="en-US" sz="3200" b="1" dirty="0">
                <a:solidFill>
                  <a:srgbClr val="000000"/>
                </a:solidFill>
                <a:ea typeface="ＭＳ Ｐゴシック" panose="020B0600070205080204" pitchFamily="50" charset="-128"/>
              </a:rPr>
              <a:t> 撮影した折り紙の画像がどのステップのものかを</a:t>
            </a:r>
            <a:endParaRPr kumimoji="1" lang="en-US" altLang="ja-JP" sz="3200" b="1" dirty="0">
              <a:solidFill>
                <a:srgbClr val="000000"/>
              </a:solidFill>
              <a:ea typeface="ＭＳ Ｐゴシック" panose="020B0600070205080204" pitchFamily="50" charset="-128"/>
            </a:endParaRPr>
          </a:p>
          <a:p>
            <a:r>
              <a:rPr kumimoji="1" lang="ja-JP" altLang="en-US" sz="3200" b="1" dirty="0">
                <a:solidFill>
                  <a:srgbClr val="000000"/>
                </a:solidFill>
                <a:ea typeface="ＭＳ Ｐゴシック" panose="020B0600070205080204" pitchFamily="50" charset="-128"/>
              </a:rPr>
              <a:t>      深層学習モデルを用いて分類する</a:t>
            </a:r>
          </a:p>
        </p:txBody>
      </p:sp>
      <p:grpSp>
        <p:nvGrpSpPr>
          <p:cNvPr id="286" name="グループ化 285">
            <a:extLst>
              <a:ext uri="{FF2B5EF4-FFF2-40B4-BE49-F238E27FC236}">
                <a16:creationId xmlns:a16="http://schemas.microsoft.com/office/drawing/2014/main" id="{7A7A99CD-0AA7-4E11-A479-7B37E1E46A72}"/>
              </a:ext>
            </a:extLst>
          </p:cNvPr>
          <p:cNvGrpSpPr>
            <a:grpSpLocks noChangeAspect="1"/>
          </p:cNvGrpSpPr>
          <p:nvPr/>
        </p:nvGrpSpPr>
        <p:grpSpPr>
          <a:xfrm>
            <a:off x="268386" y="28879563"/>
            <a:ext cx="9667220" cy="2016000"/>
            <a:chOff x="569592" y="28944823"/>
            <a:chExt cx="8840495" cy="1843595"/>
          </a:xfrm>
        </p:grpSpPr>
        <p:pic>
          <p:nvPicPr>
            <p:cNvPr id="277" name="図 276">
              <a:extLst>
                <a:ext uri="{FF2B5EF4-FFF2-40B4-BE49-F238E27FC236}">
                  <a16:creationId xmlns:a16="http://schemas.microsoft.com/office/drawing/2014/main" id="{D2301FAD-F09F-46E9-BA7E-78D21C3EA661}"/>
                </a:ext>
              </a:extLst>
            </p:cNvPr>
            <p:cNvPicPr>
              <a:picLocks noChangeAspect="1"/>
            </p:cNvPicPr>
            <p:nvPr/>
          </p:nvPicPr>
          <p:blipFill rotWithShape="1">
            <a:blip r:embed="rId44">
              <a:extLst>
                <a:ext uri="{28A0092B-C50C-407E-A947-70E740481C1C}">
                  <a14:useLocalDpi xmlns:a14="http://schemas.microsoft.com/office/drawing/2010/main" val="0"/>
                </a:ext>
              </a:extLst>
            </a:blip>
            <a:srcRect l="22472" t="13181" r="13149" b="20221"/>
            <a:stretch/>
          </p:blipFill>
          <p:spPr>
            <a:xfrm>
              <a:off x="4902874" y="28944825"/>
              <a:ext cx="1460148" cy="1510506"/>
            </a:xfrm>
            <a:prstGeom prst="rect">
              <a:avLst/>
            </a:prstGeom>
          </p:spPr>
        </p:pic>
        <p:pic>
          <p:nvPicPr>
            <p:cNvPr id="278" name="図 277">
              <a:extLst>
                <a:ext uri="{FF2B5EF4-FFF2-40B4-BE49-F238E27FC236}">
                  <a16:creationId xmlns:a16="http://schemas.microsoft.com/office/drawing/2014/main" id="{925D14DF-AB25-488F-BFA1-D3E26F3C0C22}"/>
                </a:ext>
              </a:extLst>
            </p:cNvPr>
            <p:cNvPicPr>
              <a:picLocks noChangeAspect="1"/>
            </p:cNvPicPr>
            <p:nvPr/>
          </p:nvPicPr>
          <p:blipFill rotWithShape="1">
            <a:blip r:embed="rId45">
              <a:extLst>
                <a:ext uri="{28A0092B-C50C-407E-A947-70E740481C1C}">
                  <a14:useLocalDpi xmlns:a14="http://schemas.microsoft.com/office/drawing/2010/main" val="0"/>
                </a:ext>
              </a:extLst>
            </a:blip>
            <a:srcRect l="21025" t="15180" r="14119" b="16775"/>
            <a:stretch/>
          </p:blipFill>
          <p:spPr>
            <a:xfrm>
              <a:off x="3495084" y="28944824"/>
              <a:ext cx="1439728" cy="1510506"/>
            </a:xfrm>
            <a:prstGeom prst="rect">
              <a:avLst/>
            </a:prstGeom>
          </p:spPr>
        </p:pic>
        <p:pic>
          <p:nvPicPr>
            <p:cNvPr id="279" name="図 278">
              <a:extLst>
                <a:ext uri="{FF2B5EF4-FFF2-40B4-BE49-F238E27FC236}">
                  <a16:creationId xmlns:a16="http://schemas.microsoft.com/office/drawing/2014/main" id="{57FE4A30-E614-42B1-AF70-036804454234}"/>
                </a:ext>
              </a:extLst>
            </p:cNvPr>
            <p:cNvPicPr>
              <a:picLocks noChangeAspect="1"/>
            </p:cNvPicPr>
            <p:nvPr/>
          </p:nvPicPr>
          <p:blipFill rotWithShape="1">
            <a:blip r:embed="rId46">
              <a:extLst>
                <a:ext uri="{28A0092B-C50C-407E-A947-70E740481C1C}">
                  <a14:useLocalDpi xmlns:a14="http://schemas.microsoft.com/office/drawing/2010/main" val="0"/>
                </a:ext>
              </a:extLst>
            </a:blip>
            <a:srcRect l="10137" t="8284" r="13434" b="15289"/>
            <a:stretch/>
          </p:blipFill>
          <p:spPr>
            <a:xfrm>
              <a:off x="1863598" y="28944824"/>
              <a:ext cx="1510506" cy="1510506"/>
            </a:xfrm>
            <a:prstGeom prst="rect">
              <a:avLst/>
            </a:prstGeom>
          </p:spPr>
        </p:pic>
        <p:pic>
          <p:nvPicPr>
            <p:cNvPr id="280" name="図 279">
              <a:extLst>
                <a:ext uri="{FF2B5EF4-FFF2-40B4-BE49-F238E27FC236}">
                  <a16:creationId xmlns:a16="http://schemas.microsoft.com/office/drawing/2014/main" id="{FCF99B92-0796-4278-B8BB-0D51219C05E1}"/>
                </a:ext>
              </a:extLst>
            </p:cNvPr>
            <p:cNvPicPr>
              <a:picLocks noChangeAspect="1"/>
            </p:cNvPicPr>
            <p:nvPr/>
          </p:nvPicPr>
          <p:blipFill rotWithShape="1">
            <a:blip r:embed="rId47">
              <a:extLst>
                <a:ext uri="{28A0092B-C50C-407E-A947-70E740481C1C}">
                  <a14:useLocalDpi xmlns:a14="http://schemas.microsoft.com/office/drawing/2010/main" val="0"/>
                </a:ext>
              </a:extLst>
            </a:blip>
            <a:srcRect l="9412" t="8549" r="10514" b="6495"/>
            <a:stretch/>
          </p:blipFill>
          <p:spPr>
            <a:xfrm>
              <a:off x="569592" y="28944825"/>
              <a:ext cx="1423667" cy="1510505"/>
            </a:xfrm>
            <a:prstGeom prst="rect">
              <a:avLst/>
            </a:prstGeom>
          </p:spPr>
        </p:pic>
        <p:pic>
          <p:nvPicPr>
            <p:cNvPr id="281" name="図 280">
              <a:extLst>
                <a:ext uri="{FF2B5EF4-FFF2-40B4-BE49-F238E27FC236}">
                  <a16:creationId xmlns:a16="http://schemas.microsoft.com/office/drawing/2014/main" id="{95575513-FB9B-45D5-8784-6FB26F4008D6}"/>
                </a:ext>
              </a:extLst>
            </p:cNvPr>
            <p:cNvPicPr>
              <a:picLocks noChangeAspect="1"/>
            </p:cNvPicPr>
            <p:nvPr/>
          </p:nvPicPr>
          <p:blipFill rotWithShape="1">
            <a:blip r:embed="rId48">
              <a:extLst>
                <a:ext uri="{28A0092B-C50C-407E-A947-70E740481C1C}">
                  <a14:useLocalDpi xmlns:a14="http://schemas.microsoft.com/office/drawing/2010/main" val="0"/>
                </a:ext>
              </a:extLst>
            </a:blip>
            <a:srcRect l="16169" t="15207" r="9541" b="10234"/>
            <a:stretch/>
          </p:blipFill>
          <p:spPr>
            <a:xfrm>
              <a:off x="7905045" y="28944823"/>
              <a:ext cx="1505042" cy="1510505"/>
            </a:xfrm>
            <a:prstGeom prst="rect">
              <a:avLst/>
            </a:prstGeom>
          </p:spPr>
        </p:pic>
        <p:pic>
          <p:nvPicPr>
            <p:cNvPr id="282" name="図 281">
              <a:extLst>
                <a:ext uri="{FF2B5EF4-FFF2-40B4-BE49-F238E27FC236}">
                  <a16:creationId xmlns:a16="http://schemas.microsoft.com/office/drawing/2014/main" id="{B390B209-4138-4670-A69B-7582E20CF377}"/>
                </a:ext>
              </a:extLst>
            </p:cNvPr>
            <p:cNvPicPr>
              <a:picLocks noChangeAspect="1"/>
            </p:cNvPicPr>
            <p:nvPr/>
          </p:nvPicPr>
          <p:blipFill rotWithShape="1">
            <a:blip r:embed="rId49">
              <a:extLst>
                <a:ext uri="{28A0092B-C50C-407E-A947-70E740481C1C}">
                  <a14:useLocalDpi xmlns:a14="http://schemas.microsoft.com/office/drawing/2010/main" val="0"/>
                </a:ext>
              </a:extLst>
            </a:blip>
            <a:srcRect l="13836" t="5715" r="13208" b="17743"/>
            <a:stretch/>
          </p:blipFill>
          <p:spPr>
            <a:xfrm>
              <a:off x="6492539" y="28944823"/>
              <a:ext cx="1434519" cy="1505041"/>
            </a:xfrm>
            <a:prstGeom prst="rect">
              <a:avLst/>
            </a:prstGeom>
          </p:spPr>
        </p:pic>
        <p:sp>
          <p:nvSpPr>
            <p:cNvPr id="283" name="テキスト ボックス 282">
              <a:extLst>
                <a:ext uri="{FF2B5EF4-FFF2-40B4-BE49-F238E27FC236}">
                  <a16:creationId xmlns:a16="http://schemas.microsoft.com/office/drawing/2014/main" id="{897F5BD3-16CE-4581-ABCD-7FBF98193509}"/>
                </a:ext>
              </a:extLst>
            </p:cNvPr>
            <p:cNvSpPr txBox="1"/>
            <p:nvPr/>
          </p:nvSpPr>
          <p:spPr>
            <a:xfrm>
              <a:off x="712299" y="30449864"/>
              <a:ext cx="2561920" cy="338554"/>
            </a:xfrm>
            <a:prstGeom prst="rect">
              <a:avLst/>
            </a:prstGeom>
            <a:noFill/>
          </p:spPr>
          <p:txBody>
            <a:bodyPr wrap="none" rtlCol="0">
              <a:spAutoFit/>
            </a:bodyPr>
            <a:lstStyle/>
            <a:p>
              <a:r>
                <a:rPr kumimoji="1" lang="ja-JP" altLang="en-US" sz="1600" dirty="0"/>
                <a:t>撮影角度による見えの変化</a:t>
              </a:r>
            </a:p>
          </p:txBody>
        </p:sp>
        <p:sp>
          <p:nvSpPr>
            <p:cNvPr id="284" name="テキスト ボックス 283">
              <a:extLst>
                <a:ext uri="{FF2B5EF4-FFF2-40B4-BE49-F238E27FC236}">
                  <a16:creationId xmlns:a16="http://schemas.microsoft.com/office/drawing/2014/main" id="{60DFA82B-B7C4-4042-8819-7B58A9FF5AE4}"/>
                </a:ext>
              </a:extLst>
            </p:cNvPr>
            <p:cNvSpPr txBox="1"/>
            <p:nvPr/>
          </p:nvSpPr>
          <p:spPr>
            <a:xfrm>
              <a:off x="3648185" y="30449864"/>
              <a:ext cx="2561920" cy="338554"/>
            </a:xfrm>
            <a:prstGeom prst="rect">
              <a:avLst/>
            </a:prstGeom>
            <a:noFill/>
          </p:spPr>
          <p:txBody>
            <a:bodyPr wrap="none" rtlCol="0">
              <a:spAutoFit/>
            </a:bodyPr>
            <a:lstStyle/>
            <a:p>
              <a:r>
                <a:rPr kumimoji="1" lang="ja-JP" altLang="en-US" sz="1600" dirty="0"/>
                <a:t>照明条件による見えの変化</a:t>
              </a:r>
            </a:p>
          </p:txBody>
        </p:sp>
        <p:sp>
          <p:nvSpPr>
            <p:cNvPr id="285" name="テキスト ボックス 284">
              <a:extLst>
                <a:ext uri="{FF2B5EF4-FFF2-40B4-BE49-F238E27FC236}">
                  <a16:creationId xmlns:a16="http://schemas.microsoft.com/office/drawing/2014/main" id="{578888A2-F30F-40BB-B558-A5FC4BB3B44A}"/>
                </a:ext>
              </a:extLst>
            </p:cNvPr>
            <p:cNvSpPr txBox="1"/>
            <p:nvPr/>
          </p:nvSpPr>
          <p:spPr>
            <a:xfrm>
              <a:off x="6822789" y="30449864"/>
              <a:ext cx="2305439" cy="338554"/>
            </a:xfrm>
            <a:prstGeom prst="rect">
              <a:avLst/>
            </a:prstGeom>
            <a:noFill/>
          </p:spPr>
          <p:txBody>
            <a:bodyPr wrap="none" rtlCol="0">
              <a:spAutoFit/>
            </a:bodyPr>
            <a:lstStyle/>
            <a:p>
              <a:r>
                <a:rPr kumimoji="1" lang="ja-JP" altLang="en-US" sz="1600" dirty="0"/>
                <a:t>折り方による見えの変化</a:t>
              </a:r>
            </a:p>
          </p:txBody>
        </p:sp>
      </p:grpSp>
      <mc:AlternateContent xmlns:mc="http://schemas.openxmlformats.org/markup-compatibility/2006">
        <mc:Choice xmlns:a14="http://schemas.microsoft.com/office/drawing/2010/main" Requires="a14">
          <p:sp>
            <p:nvSpPr>
              <p:cNvPr id="287" name="テキスト ボックス 286">
                <a:extLst>
                  <a:ext uri="{FF2B5EF4-FFF2-40B4-BE49-F238E27FC236}">
                    <a16:creationId xmlns:a16="http://schemas.microsoft.com/office/drawing/2014/main" id="{5683C40D-A982-4A42-819C-6D461016E4DA}"/>
                  </a:ext>
                </a:extLst>
              </p:cNvPr>
              <p:cNvSpPr txBox="1"/>
              <p:nvPr/>
            </p:nvSpPr>
            <p:spPr>
              <a:xfrm>
                <a:off x="10679692" y="30724811"/>
                <a:ext cx="9160817" cy="1938992"/>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Cambria Math" panose="02040503050406030204" pitchFamily="18" charset="0"/>
                  </a:rPr>
                  <a:t>カメラの撮影方向</a:t>
                </a:r>
                <a:endParaRPr lang="en-US" altLang="ja-JP" sz="240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60</m:t>
                    </m:r>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m:t>
                    </m:r>
                    <m:r>
                      <m:rPr>
                        <m:sty m:val="p"/>
                      </m:rPr>
                      <a:rPr lang="en-US" altLang="ja-JP" sz="2400" i="1" dirty="0" smtClean="0">
                        <a:solidFill>
                          <a:schemeClr val="tx1"/>
                        </a:solidFill>
                        <a:latin typeface="Cambria Math" panose="02040503050406030204" pitchFamily="18" charset="0"/>
                      </a:rPr>
                      <m:t>α</m:t>
                    </m:r>
                    <m:r>
                      <a:rPr kumimoji="1" lang="en-US" altLang="ja-JP" sz="2400" i="1">
                        <a:latin typeface="Cambria Math" panose="02040503050406030204" pitchFamily="18" charset="0"/>
                        <a:ea typeface="Cambria Math" panose="02040503050406030204" pitchFamily="18" charset="0"/>
                      </a:rPr>
                      <m:t>≤</m:t>
                    </m:r>
                    <m:r>
                      <a:rPr lang="en-US" altLang="ja-JP" sz="2400" b="0" i="1" dirty="0" smtClean="0">
                        <a:solidFill>
                          <a:schemeClr val="tx1"/>
                        </a:solidFill>
                        <a:latin typeface="Cambria Math" panose="02040503050406030204" pitchFamily="18" charset="0"/>
                      </a:rPr>
                      <m:t>9</m:t>
                    </m:r>
                    <m:r>
                      <a:rPr lang="en-US" altLang="ja-JP" sz="2400" b="0" i="1" smtClean="0">
                        <a:latin typeface="Cambria Math" panose="02040503050406030204" pitchFamily="18" charset="0"/>
                      </a:rPr>
                      <m:t>0</m:t>
                    </m:r>
                    <m:r>
                      <a:rPr kumimoji="1" lang="en-US" altLang="ja-JP" sz="2400" b="0" i="1" smtClean="0">
                        <a:latin typeface="Cambria Math" panose="02040503050406030204" pitchFamily="18" charset="0"/>
                        <a:ea typeface="Cambria Math" panose="02040503050406030204" pitchFamily="18" charset="0"/>
                      </a:rPr>
                      <m:t>°,</m:t>
                    </m:r>
                    <m:r>
                      <a:rPr lang="en-US" altLang="ja-JP" sz="2400" b="0" i="1" dirty="0" smtClean="0">
                        <a:latin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i="1" dirty="0">
                            <a:latin typeface="Cambria Math" panose="02040503050406030204" pitchFamily="18" charset="0"/>
                          </a:rPr>
                          <m:t>1</m:t>
                        </m:r>
                      </m:sub>
                    </m:sSub>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 の範囲でランダムに撮影</a:t>
                </a:r>
                <a:endParaRPr kumimoji="1" lang="en-US" altLang="ja-JP" sz="2400" dirty="0"/>
              </a:p>
              <a:p>
                <a:pPr marL="285750" indent="-285750">
                  <a:buFont typeface="Arial" panose="020B0604020202020204" pitchFamily="34" charset="0"/>
                  <a:buChar char="•"/>
                </a:pPr>
                <a:r>
                  <a:rPr kumimoji="1" lang="ja-JP" altLang="en-US" sz="2400" dirty="0"/>
                  <a:t>照明条件</a:t>
                </a:r>
                <a:endParaRPr kumimoji="1" lang="en-US" altLang="ja-JP" sz="2400" dirty="0"/>
              </a:p>
              <a:p>
                <a:pPr marL="742950" lvl="1" indent="-285750">
                  <a:buFont typeface="Arial" panose="020B0604020202020204" pitchFamily="34" charset="0"/>
                  <a:buChar char="•"/>
                </a:pPr>
                <a14:m>
                  <m:oMath xmlns:m="http://schemas.openxmlformats.org/officeDocument/2006/math">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b="0" i="1" dirty="0" smtClean="0">
                            <a:latin typeface="Cambria Math" panose="02040503050406030204" pitchFamily="18" charset="0"/>
                          </a:rPr>
                          <m:t>2</m:t>
                        </m:r>
                      </m:sub>
                    </m:sSub>
                    <m:r>
                      <a:rPr kumimoji="1" lang="en-US" altLang="ja-JP" sz="2400" b="0" i="1" dirty="0" smtClean="0">
                        <a:latin typeface="Cambria Math" panose="02040503050406030204" pitchFamily="18" charset="0"/>
                      </a:rPr>
                      <m:t>=90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,180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,270</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の方向から照明光が入ったパターンと，照明がないパターンの４パターンで撮影</a:t>
                </a:r>
                <a:endParaRPr kumimoji="1" lang="en-US" altLang="ja-JP" sz="2400" dirty="0"/>
              </a:p>
            </p:txBody>
          </p:sp>
        </mc:Choice>
        <mc:Fallback>
          <p:sp>
            <p:nvSpPr>
              <p:cNvPr id="287" name="テキスト ボックス 286">
                <a:extLst>
                  <a:ext uri="{FF2B5EF4-FFF2-40B4-BE49-F238E27FC236}">
                    <a16:creationId xmlns:a16="http://schemas.microsoft.com/office/drawing/2014/main" id="{5683C40D-A982-4A42-819C-6D461016E4DA}"/>
                  </a:ext>
                </a:extLst>
              </p:cNvPr>
              <p:cNvSpPr txBox="1">
                <a:spLocks noRot="1" noChangeAspect="1" noMove="1" noResize="1" noEditPoints="1" noAdjustHandles="1" noChangeArrowheads="1" noChangeShapeType="1" noTextEdit="1"/>
              </p:cNvSpPr>
              <p:nvPr/>
            </p:nvSpPr>
            <p:spPr>
              <a:xfrm>
                <a:off x="10679692" y="30724811"/>
                <a:ext cx="9160817" cy="1938992"/>
              </a:xfrm>
              <a:prstGeom prst="rect">
                <a:avLst/>
              </a:prstGeom>
              <a:blipFill>
                <a:blip r:embed="rId50"/>
                <a:stretch>
                  <a:fillRect l="-931" t="-2201" b="-6289"/>
                </a:stretch>
              </a:blipFill>
            </p:spPr>
            <p:txBody>
              <a:bodyPr/>
              <a:lstStyle/>
              <a:p>
                <a:r>
                  <a:rPr lang="ja-JP" altLang="en-US">
                    <a:noFill/>
                  </a:rPr>
                  <a:t> </a:t>
                </a:r>
              </a:p>
            </p:txBody>
          </p:sp>
        </mc:Fallback>
      </mc:AlternateContent>
      <p:cxnSp>
        <p:nvCxnSpPr>
          <p:cNvPr id="288" name="直線コネクタ 287">
            <a:extLst>
              <a:ext uri="{FF2B5EF4-FFF2-40B4-BE49-F238E27FC236}">
                <a16:creationId xmlns:a16="http://schemas.microsoft.com/office/drawing/2014/main" id="{D3FF1B02-78C7-423F-8B09-40388080B1E2}"/>
              </a:ext>
            </a:extLst>
          </p:cNvPr>
          <p:cNvCxnSpPr>
            <a:cxnSpLocks/>
          </p:cNvCxnSpPr>
          <p:nvPr/>
        </p:nvCxnSpPr>
        <p:spPr>
          <a:xfrm flipH="1">
            <a:off x="16892793" y="27619043"/>
            <a:ext cx="0" cy="21860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9" name="グループ化 288">
            <a:extLst>
              <a:ext uri="{FF2B5EF4-FFF2-40B4-BE49-F238E27FC236}">
                <a16:creationId xmlns:a16="http://schemas.microsoft.com/office/drawing/2014/main" id="{3964E2D7-98F8-472F-A55A-AC233EE9B130}"/>
              </a:ext>
            </a:extLst>
          </p:cNvPr>
          <p:cNvGrpSpPr>
            <a:grpSpLocks noChangeAspect="1"/>
          </p:cNvGrpSpPr>
          <p:nvPr/>
        </p:nvGrpSpPr>
        <p:grpSpPr>
          <a:xfrm>
            <a:off x="10657708" y="26823991"/>
            <a:ext cx="7899038" cy="6300000"/>
            <a:chOff x="948922" y="1287186"/>
            <a:chExt cx="7086572" cy="5652000"/>
          </a:xfrm>
        </p:grpSpPr>
        <p:pic>
          <p:nvPicPr>
            <p:cNvPr id="290" name="図 289">
              <a:extLst>
                <a:ext uri="{FF2B5EF4-FFF2-40B4-BE49-F238E27FC236}">
                  <a16:creationId xmlns:a16="http://schemas.microsoft.com/office/drawing/2014/main" id="{F4276442-5EDD-4D85-AA76-6DAB16D0CF46}"/>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3183" b="94449" l="4101" r="93186">
                          <a14:foregroundMark x1="26057" y1="86528" x2="26057" y2="86528"/>
                          <a14:foregroundMark x1="26057" y1="86528" x2="26057" y2="86528"/>
                          <a14:foregroundMark x1="15142" y1="70984" x2="15142" y2="70984"/>
                          <a14:foregroundMark x1="44038" y1="79867" x2="44038" y2="79867"/>
                          <a14:foregroundMark x1="43533" y1="82679" x2="43533" y2="82679"/>
                          <a14:foregroundMark x1="41514" y1="85122" x2="41514" y2="85122"/>
                          <a14:foregroundMark x1="40694" y1="86899" x2="40694" y2="86899"/>
                          <a14:foregroundMark x1="41577" y1="87047" x2="41577" y2="87047"/>
                          <a14:foregroundMark x1="39937" y1="88231" x2="39748" y2="88231"/>
                          <a14:foregroundMark x1="32555" y1="90303" x2="32303" y2="90452"/>
                          <a14:foregroundMark x1="30032" y1="90155" x2="30032" y2="90155"/>
                          <a14:foregroundMark x1="28202" y1="88453" x2="28202" y2="88453"/>
                          <a14:foregroundMark x1="22397" y1="84826" x2="22397" y2="84826"/>
                          <a14:foregroundMark x1="19117" y1="80311" x2="19117" y2="80311"/>
                          <a14:foregroundMark x1="18107" y1="77646" x2="18107" y2="77646"/>
                          <a14:foregroundMark x1="14700" y1="73649" x2="14700" y2="73649"/>
                          <a14:foregroundMark x1="16845" y1="73131" x2="16845" y2="73131"/>
                          <a14:foregroundMark x1="14006" y1="67506" x2="14006" y2="67506"/>
                          <a14:foregroundMark x1="14574" y1="72687" x2="14574" y2="72687"/>
                          <a14:foregroundMark x1="14574" y1="71429" x2="14574" y2="71429"/>
                          <a14:foregroundMark x1="15268" y1="74759" x2="15268" y2="74759"/>
                          <a14:foregroundMark x1="15962" y1="76906" x2="15962" y2="76906"/>
                          <a14:foregroundMark x1="16909" y1="78830" x2="16909" y2="78830"/>
                          <a14:foregroundMark x1="17413" y1="79423" x2="17413" y2="79423"/>
                          <a14:foregroundMark x1="75962" y1="89267" x2="75962" y2="89267"/>
                          <a14:foregroundMark x1="77918" y1="90452" x2="77918" y2="90452"/>
                          <a14:foregroundMark x1="79432" y1="90896" x2="79432" y2="90896"/>
                          <a14:foregroundMark x1="81514" y1="89563" x2="81514" y2="89563"/>
                          <a14:foregroundMark x1="83849" y1="86899" x2="83849" y2="86899"/>
                          <a14:foregroundMark x1="84984" y1="84900" x2="84984" y2="84900"/>
                          <a14:foregroundMark x1="85615" y1="83716" x2="85615" y2="83716"/>
                          <a14:foregroundMark x1="87256" y1="81347" x2="87256" y2="81347"/>
                          <a14:foregroundMark x1="88013" y1="80459" x2="88013" y2="80459"/>
                          <a14:foregroundMark x1="82461" y1="89045" x2="82461" y2="89045"/>
                          <a14:foregroundMark x1="74890" y1="89341" x2="74890" y2="89341"/>
                          <a14:foregroundMark x1="72366" y1="88453" x2="72366" y2="88453"/>
                          <a14:foregroundMark x1="50536" y1="80385" x2="50536" y2="80385"/>
                          <a14:foregroundMark x1="23218" y1="85418" x2="23218" y2="85418"/>
                          <a14:foregroundMark x1="21325" y1="84974" x2="21325" y2="84974"/>
                          <a14:foregroundMark x1="20252" y1="83716" x2="20252" y2="83716"/>
                          <a14:foregroundMark x1="19306" y1="82605" x2="19306" y2="82605"/>
                          <a14:foregroundMark x1="18927" y1="82087" x2="18927" y2="82087"/>
                          <a14:foregroundMark x1="18423" y1="81717" x2="18423" y2="81717"/>
                          <a14:foregroundMark x1="18107" y1="80903" x2="18107" y2="80903"/>
                          <a14:foregroundMark x1="17918" y1="80089" x2="17918" y2="80089"/>
                          <a14:foregroundMark x1="16530" y1="78090" x2="16530" y2="78090"/>
                          <a14:foregroundMark x1="11041" y1="65729" x2="11041" y2="65729"/>
                          <a14:foregroundMark x1="12555" y1="66543" x2="12555" y2="66543"/>
                          <a14:foregroundMark x1="49653" y1="79719" x2="49653" y2="79719"/>
                          <a14:foregroundMark x1="52177" y1="80829" x2="52177" y2="80829"/>
                          <a14:foregroundMark x1="56467" y1="82531" x2="56467" y2="82531"/>
                          <a14:foregroundMark x1="58612" y1="83420" x2="58612" y2="83420"/>
                          <a14:foregroundMark x1="61514" y1="84160" x2="61514" y2="84160"/>
                          <a14:foregroundMark x1="64353" y1="85862" x2="64353" y2="85862"/>
                          <a14:foregroundMark x1="66120" y1="86380" x2="66120" y2="86380"/>
                          <a14:foregroundMark x1="68454" y1="86973" x2="68454" y2="86973"/>
                          <a14:foregroundMark x1="69211" y1="87565" x2="69211" y2="87565"/>
                          <a14:foregroundMark x1="70284" y1="87713" x2="70284" y2="87713"/>
                          <a14:foregroundMark x1="62650" y1="84974" x2="62650" y2="84974"/>
                          <a14:foregroundMark x1="60505" y1="84456" x2="60505" y2="84456"/>
                          <a14:foregroundMark x1="59685" y1="83716" x2="59685" y2="83716"/>
                          <a14:foregroundMark x1="57413" y1="82902" x2="57413" y2="82902"/>
                          <a14:foregroundMark x1="55331" y1="82161" x2="55331" y2="82161"/>
                          <a14:foregroundMark x1="54385" y1="81717" x2="54385" y2="81717"/>
                          <a14:foregroundMark x1="53249" y1="81421" x2="53249" y2="81421"/>
                          <a14:backgroundMark x1="15584" y1="76610" x2="15584" y2="76610"/>
                          <a14:backgroundMark x1="15205" y1="73945" x2="15205" y2="73945"/>
                          <a14:backgroundMark x1="14637" y1="73797" x2="14637" y2="73797"/>
                          <a14:backgroundMark x1="14448" y1="72909" x2="14448" y2="72909"/>
                          <a14:backgroundMark x1="50473" y1="86454" x2="50473" y2="86454"/>
                        </a14:backgroundRemoval>
                      </a14:imgEffect>
                    </a14:imgLayer>
                  </a14:imgProps>
                </a:ext>
              </a:extLst>
            </a:blip>
            <a:stretch>
              <a:fillRect/>
            </a:stretch>
          </p:blipFill>
          <p:spPr>
            <a:xfrm rot="21057169">
              <a:off x="6211880" y="1287186"/>
              <a:ext cx="1012395" cy="862932"/>
            </a:xfrm>
            <a:prstGeom prst="rect">
              <a:avLst/>
            </a:prstGeom>
          </p:spPr>
        </p:pic>
        <p:cxnSp>
          <p:nvCxnSpPr>
            <p:cNvPr id="291" name="直線コネクタ 290">
              <a:extLst>
                <a:ext uri="{FF2B5EF4-FFF2-40B4-BE49-F238E27FC236}">
                  <a16:creationId xmlns:a16="http://schemas.microsoft.com/office/drawing/2014/main" id="{90939B08-3C7B-4867-81FB-0A61F0290D8F}"/>
                </a:ext>
              </a:extLst>
            </p:cNvPr>
            <p:cNvCxnSpPr>
              <a:stCxn id="293" idx="2"/>
              <a:endCxn id="293" idx="6"/>
            </p:cNvCxnSpPr>
            <p:nvPr/>
          </p:nvCxnSpPr>
          <p:spPr>
            <a:xfrm>
              <a:off x="2560532" y="4200740"/>
              <a:ext cx="5474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A7BF576D-621B-4A0A-AB9E-8DA6FEE27675}"/>
                </a:ext>
              </a:extLst>
            </p:cNvPr>
            <p:cNvCxnSpPr>
              <a:cxnSpLocks/>
            </p:cNvCxnSpPr>
            <p:nvPr/>
          </p:nvCxnSpPr>
          <p:spPr>
            <a:xfrm flipH="1">
              <a:off x="4309444" y="3728199"/>
              <a:ext cx="1835884" cy="898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楕円 292">
              <a:extLst>
                <a:ext uri="{FF2B5EF4-FFF2-40B4-BE49-F238E27FC236}">
                  <a16:creationId xmlns:a16="http://schemas.microsoft.com/office/drawing/2014/main" id="{083B6114-567E-4DD2-916E-16EE8D43C57D}"/>
                </a:ext>
              </a:extLst>
            </p:cNvPr>
            <p:cNvSpPr/>
            <p:nvPr/>
          </p:nvSpPr>
          <p:spPr>
            <a:xfrm>
              <a:off x="2560532" y="3728199"/>
              <a:ext cx="5474962" cy="9450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直角三角形 293">
              <a:extLst>
                <a:ext uri="{FF2B5EF4-FFF2-40B4-BE49-F238E27FC236}">
                  <a16:creationId xmlns:a16="http://schemas.microsoft.com/office/drawing/2014/main" id="{1265819E-719A-46EE-B713-53EE7F94CB38}"/>
                </a:ext>
              </a:extLst>
            </p:cNvPr>
            <p:cNvSpPr/>
            <p:nvPr/>
          </p:nvSpPr>
          <p:spPr>
            <a:xfrm rot="20571259">
              <a:off x="4927643" y="3861464"/>
              <a:ext cx="958072" cy="358067"/>
            </a:xfrm>
            <a:prstGeom prst="rtTriangle">
              <a:avLst/>
            </a:prstGeom>
            <a:solidFill>
              <a:srgbClr val="EC6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弧 294">
              <a:extLst>
                <a:ext uri="{FF2B5EF4-FFF2-40B4-BE49-F238E27FC236}">
                  <a16:creationId xmlns:a16="http://schemas.microsoft.com/office/drawing/2014/main" id="{2A3A0992-D156-4E9E-A339-8695BCA35BA4}"/>
                </a:ext>
              </a:extLst>
            </p:cNvPr>
            <p:cNvSpPr/>
            <p:nvPr/>
          </p:nvSpPr>
          <p:spPr>
            <a:xfrm>
              <a:off x="2560531" y="1462295"/>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6" name="円弧 295">
              <a:extLst>
                <a:ext uri="{FF2B5EF4-FFF2-40B4-BE49-F238E27FC236}">
                  <a16:creationId xmlns:a16="http://schemas.microsoft.com/office/drawing/2014/main" id="{6F73DA42-98DF-4BC5-BF29-AE1CA8EA9202}"/>
                </a:ext>
              </a:extLst>
            </p:cNvPr>
            <p:cNvSpPr/>
            <p:nvPr/>
          </p:nvSpPr>
          <p:spPr>
            <a:xfrm flipH="1">
              <a:off x="2560530" y="1455279"/>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7" name="直線コネクタ 296">
              <a:extLst>
                <a:ext uri="{FF2B5EF4-FFF2-40B4-BE49-F238E27FC236}">
                  <a16:creationId xmlns:a16="http://schemas.microsoft.com/office/drawing/2014/main" id="{925ED0E3-590F-45F7-8730-43EDE9D2A42F}"/>
                </a:ext>
              </a:extLst>
            </p:cNvPr>
            <p:cNvCxnSpPr>
              <a:cxnSpLocks/>
            </p:cNvCxnSpPr>
            <p:nvPr/>
          </p:nvCxnSpPr>
          <p:spPr>
            <a:xfrm flipH="1">
              <a:off x="5298016" y="1975009"/>
              <a:ext cx="1225345" cy="2225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BDAE785C-508C-4411-B9A6-A2C9F9A7E3A5}"/>
                </a:ext>
              </a:extLst>
            </p:cNvPr>
            <p:cNvCxnSpPr>
              <a:cxnSpLocks/>
              <a:stCxn id="293" idx="7"/>
            </p:cNvCxnSpPr>
            <p:nvPr/>
          </p:nvCxnSpPr>
          <p:spPr>
            <a:xfrm flipH="1">
              <a:off x="5296928" y="3866603"/>
              <a:ext cx="1936777" cy="334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99" name="円弧 298">
              <a:extLst>
                <a:ext uri="{FF2B5EF4-FFF2-40B4-BE49-F238E27FC236}">
                  <a16:creationId xmlns:a16="http://schemas.microsoft.com/office/drawing/2014/main" id="{02A4A96E-7771-424F-9E1B-2C3854477D1C}"/>
                </a:ext>
              </a:extLst>
            </p:cNvPr>
            <p:cNvSpPr/>
            <p:nvPr/>
          </p:nvSpPr>
          <p:spPr>
            <a:xfrm>
              <a:off x="5296927" y="3506187"/>
              <a:ext cx="806782" cy="1062880"/>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0" name="円弧 299">
              <a:extLst>
                <a:ext uri="{FF2B5EF4-FFF2-40B4-BE49-F238E27FC236}">
                  <a16:creationId xmlns:a16="http://schemas.microsoft.com/office/drawing/2014/main" id="{16E93328-BD47-482A-A0BA-60671A24048F}"/>
                </a:ext>
              </a:extLst>
            </p:cNvPr>
            <p:cNvSpPr/>
            <p:nvPr/>
          </p:nvSpPr>
          <p:spPr>
            <a:xfrm rot="2102687">
              <a:off x="6422624" y="3936569"/>
              <a:ext cx="464229" cy="276427"/>
            </a:xfrm>
            <a:prstGeom prst="arc">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1" name="テキスト ボックス 300">
              <a:extLst>
                <a:ext uri="{FF2B5EF4-FFF2-40B4-BE49-F238E27FC236}">
                  <a16:creationId xmlns:a16="http://schemas.microsoft.com/office/drawing/2014/main" id="{5AA0DF14-7CDD-4C17-AB5D-549A7CAC0E12}"/>
                </a:ext>
              </a:extLst>
            </p:cNvPr>
            <p:cNvSpPr txBox="1"/>
            <p:nvPr/>
          </p:nvSpPr>
          <p:spPr>
            <a:xfrm>
              <a:off x="5134589" y="4237405"/>
              <a:ext cx="969120" cy="408051"/>
            </a:xfrm>
            <a:prstGeom prst="rect">
              <a:avLst/>
            </a:prstGeom>
            <a:noFill/>
          </p:spPr>
          <p:txBody>
            <a:bodyPr wrap="none" rtlCol="0">
              <a:spAutoFit/>
            </a:bodyPr>
            <a:lstStyle/>
            <a:p>
              <a:r>
                <a:rPr kumimoji="1" lang="ja-JP" altLang="en-US" dirty="0"/>
                <a:t>折り紙</a:t>
              </a:r>
            </a:p>
          </p:txBody>
        </p:sp>
        <p:sp>
          <p:nvSpPr>
            <p:cNvPr id="302" name="テキスト ボックス 301">
              <a:extLst>
                <a:ext uri="{FF2B5EF4-FFF2-40B4-BE49-F238E27FC236}">
                  <a16:creationId xmlns:a16="http://schemas.microsoft.com/office/drawing/2014/main" id="{046E1B2D-8F82-4FDC-90CB-CBB0E4556B2D}"/>
                </a:ext>
              </a:extLst>
            </p:cNvPr>
            <p:cNvSpPr txBox="1"/>
            <p:nvPr/>
          </p:nvSpPr>
          <p:spPr>
            <a:xfrm>
              <a:off x="7066372" y="1796436"/>
              <a:ext cx="969120" cy="408051"/>
            </a:xfrm>
            <a:prstGeom prst="rect">
              <a:avLst/>
            </a:prstGeom>
            <a:noFill/>
          </p:spPr>
          <p:txBody>
            <a:bodyPr wrap="none" rtlCol="0">
              <a:spAutoFit/>
            </a:bodyPr>
            <a:lstStyle/>
            <a:p>
              <a:r>
                <a:rPr kumimoji="1" lang="ja-JP" altLang="en-US" dirty="0"/>
                <a:t>カメラ</a:t>
              </a:r>
            </a:p>
          </p:txBody>
        </p:sp>
        <mc:AlternateContent xmlns:mc="http://schemas.openxmlformats.org/markup-compatibility/2006" xmlns:a14="http://schemas.microsoft.com/office/drawing/2010/main">
          <mc:Choice Requires="a14">
            <p:sp>
              <p:nvSpPr>
                <p:cNvPr id="303" name="テキスト ボックス 302">
                  <a:extLst>
                    <a:ext uri="{FF2B5EF4-FFF2-40B4-BE49-F238E27FC236}">
                      <a16:creationId xmlns:a16="http://schemas.microsoft.com/office/drawing/2014/main" id="{87E77021-FC18-42A3-83BE-388F7690AB6D}"/>
                    </a:ext>
                  </a:extLst>
                </p:cNvPr>
                <p:cNvSpPr txBox="1"/>
                <p:nvPr/>
              </p:nvSpPr>
              <p:spPr>
                <a:xfrm>
                  <a:off x="7082804" y="3836471"/>
                  <a:ext cx="442905"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B050"/>
                                </a:solidFill>
                                <a:latin typeface="Cambria Math" panose="02040503050406030204" pitchFamily="18" charset="0"/>
                              </a:rPr>
                            </m:ctrlPr>
                          </m:sSubPr>
                          <m:e>
                            <m:r>
                              <a:rPr kumimoji="1" lang="ja-JP" altLang="en-US" sz="2400" i="1" dirty="0">
                                <a:solidFill>
                                  <a:srgbClr val="00B050"/>
                                </a:solidFill>
                                <a:latin typeface="Cambria Math" panose="02040503050406030204" pitchFamily="18" charset="0"/>
                              </a:rPr>
                              <m:t>𝛩</m:t>
                            </m:r>
                          </m:e>
                          <m:sub>
                            <m:r>
                              <a:rPr kumimoji="1" lang="en-US" altLang="ja-JP" sz="2400" b="0" i="1" dirty="0" smtClean="0">
                                <a:solidFill>
                                  <a:srgbClr val="00B050"/>
                                </a:solidFill>
                                <a:latin typeface="Cambria Math" panose="02040503050406030204" pitchFamily="18" charset="0"/>
                              </a:rPr>
                              <m:t>1</m:t>
                            </m:r>
                          </m:sub>
                        </m:sSub>
                      </m:oMath>
                    </m:oMathPara>
                  </a14:m>
                  <a:endParaRPr kumimoji="1" lang="ja-JP" altLang="en-US" sz="2400" dirty="0">
                    <a:solidFill>
                      <a:srgbClr val="00B050"/>
                    </a:solidFill>
                  </a:endParaRPr>
                </a:p>
              </p:txBody>
            </p:sp>
          </mc:Choice>
          <mc:Fallback xmlns="">
            <p:sp>
              <p:nvSpPr>
                <p:cNvPr id="32" name="テキスト ボックス 31">
                  <a:extLst>
                    <a:ext uri="{FF2B5EF4-FFF2-40B4-BE49-F238E27FC236}">
                      <a16:creationId xmlns:a16="http://schemas.microsoft.com/office/drawing/2014/main" id="{6CE0719D-3AF3-43A0-B16E-FADF5BFB1299}"/>
                    </a:ext>
                  </a:extLst>
                </p:cNvPr>
                <p:cNvSpPr txBox="1">
                  <a:spLocks noRot="1" noChangeAspect="1" noMove="1" noResize="1" noEditPoints="1" noAdjustHandles="1" noChangeArrowheads="1" noChangeShapeType="1" noTextEdit="1"/>
                </p:cNvSpPr>
                <p:nvPr/>
              </p:nvSpPr>
              <p:spPr>
                <a:xfrm>
                  <a:off x="7082804" y="3836471"/>
                  <a:ext cx="442905" cy="408051"/>
                </a:xfrm>
                <a:prstGeom prst="rect">
                  <a:avLst/>
                </a:prstGeom>
                <a:blipFill>
                  <a:blip r:embed="rId53"/>
                  <a:stretch>
                    <a:fillRect l="-12329"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4" name="正方形/長方形 303">
                  <a:extLst>
                    <a:ext uri="{FF2B5EF4-FFF2-40B4-BE49-F238E27FC236}">
                      <a16:creationId xmlns:a16="http://schemas.microsoft.com/office/drawing/2014/main" id="{0D14DD65-049D-44C6-99FE-C8CA101C38BC}"/>
                    </a:ext>
                  </a:extLst>
                </p:cNvPr>
                <p:cNvSpPr/>
                <p:nvPr/>
              </p:nvSpPr>
              <p:spPr>
                <a:xfrm>
                  <a:off x="5719478" y="3092247"/>
                  <a:ext cx="545838" cy="578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dirty="0" smtClean="0">
                            <a:solidFill>
                              <a:srgbClr val="FF0000"/>
                            </a:solidFill>
                            <a:latin typeface="Cambria Math" panose="02040503050406030204" pitchFamily="18" charset="0"/>
                          </a:rPr>
                          <m:t>α</m:t>
                        </m:r>
                      </m:oMath>
                    </m:oMathPara>
                  </a14:m>
                  <a:endParaRPr lang="ja-JP" altLang="en-US" sz="2800" dirty="0">
                    <a:solidFill>
                      <a:srgbClr val="FF0000"/>
                    </a:solidFill>
                  </a:endParaRPr>
                </a:p>
              </p:txBody>
            </p:sp>
          </mc:Choice>
          <mc:Fallback xmlns="">
            <p:sp>
              <p:nvSpPr>
                <p:cNvPr id="33" name="正方形/長方形 32">
                  <a:extLst>
                    <a:ext uri="{FF2B5EF4-FFF2-40B4-BE49-F238E27FC236}">
                      <a16:creationId xmlns:a16="http://schemas.microsoft.com/office/drawing/2014/main" id="{9183FEEC-E8AA-497A-9587-A2CAC52487B9}"/>
                    </a:ext>
                  </a:extLst>
                </p:cNvPr>
                <p:cNvSpPr>
                  <a:spLocks noRot="1" noChangeAspect="1" noMove="1" noResize="1" noEditPoints="1" noAdjustHandles="1" noChangeArrowheads="1" noChangeShapeType="1" noTextEdit="1"/>
                </p:cNvSpPr>
                <p:nvPr/>
              </p:nvSpPr>
              <p:spPr>
                <a:xfrm>
                  <a:off x="5719478" y="3092247"/>
                  <a:ext cx="545838" cy="578072"/>
                </a:xfrm>
                <a:prstGeom prst="rect">
                  <a:avLst/>
                </a:prstGeom>
                <a:blipFill>
                  <a:blip r:embed="rId54"/>
                  <a:stretch>
                    <a:fillRect/>
                  </a:stretch>
                </a:blipFill>
              </p:spPr>
              <p:txBody>
                <a:bodyPr/>
                <a:lstStyle/>
                <a:p>
                  <a:r>
                    <a:rPr lang="ja-JP" altLang="en-US">
                      <a:noFill/>
                    </a:rPr>
                    <a:t> </a:t>
                  </a:r>
                </a:p>
              </p:txBody>
            </p:sp>
          </mc:Fallback>
        </mc:AlternateContent>
        <p:cxnSp>
          <p:nvCxnSpPr>
            <p:cNvPr id="305" name="直線コネクタ 304">
              <a:extLst>
                <a:ext uri="{FF2B5EF4-FFF2-40B4-BE49-F238E27FC236}">
                  <a16:creationId xmlns:a16="http://schemas.microsoft.com/office/drawing/2014/main" id="{9156B583-6840-4686-A429-C8F3E0B86A58}"/>
                </a:ext>
              </a:extLst>
            </p:cNvPr>
            <p:cNvCxnSpPr>
              <a:cxnSpLocks/>
            </p:cNvCxnSpPr>
            <p:nvPr/>
          </p:nvCxnSpPr>
          <p:spPr>
            <a:xfrm>
              <a:off x="2956873" y="3957677"/>
              <a:ext cx="2340053" cy="24306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6" name="円弧 305">
              <a:extLst>
                <a:ext uri="{FF2B5EF4-FFF2-40B4-BE49-F238E27FC236}">
                  <a16:creationId xmlns:a16="http://schemas.microsoft.com/office/drawing/2014/main" id="{49DA7458-4A72-4AB6-ADBC-B0C806F70C68}"/>
                </a:ext>
              </a:extLst>
            </p:cNvPr>
            <p:cNvSpPr/>
            <p:nvPr/>
          </p:nvSpPr>
          <p:spPr>
            <a:xfrm rot="20387792">
              <a:off x="3293472" y="4072406"/>
              <a:ext cx="2855806" cy="1240143"/>
            </a:xfrm>
            <a:prstGeom prst="arc">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7" name="テキスト ボックス 306">
                  <a:extLst>
                    <a:ext uri="{FF2B5EF4-FFF2-40B4-BE49-F238E27FC236}">
                      <a16:creationId xmlns:a16="http://schemas.microsoft.com/office/drawing/2014/main" id="{1D0A267D-863C-411F-926B-2B2C05B09519}"/>
                    </a:ext>
                  </a:extLst>
                </p:cNvPr>
                <p:cNvSpPr txBox="1"/>
                <p:nvPr/>
              </p:nvSpPr>
              <p:spPr>
                <a:xfrm>
                  <a:off x="4151746" y="3700171"/>
                  <a:ext cx="450769"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70C0"/>
                                </a:solidFill>
                                <a:latin typeface="Cambria Math" panose="02040503050406030204" pitchFamily="18" charset="0"/>
                              </a:rPr>
                            </m:ctrlPr>
                          </m:sSubPr>
                          <m:e>
                            <m:r>
                              <a:rPr kumimoji="1" lang="ja-JP" altLang="en-US" sz="2400" i="1" dirty="0">
                                <a:solidFill>
                                  <a:srgbClr val="0070C0"/>
                                </a:solidFill>
                                <a:latin typeface="Cambria Math" panose="02040503050406030204" pitchFamily="18" charset="0"/>
                              </a:rPr>
                              <m:t>𝛩</m:t>
                            </m:r>
                          </m:e>
                          <m:sub>
                            <m:r>
                              <a:rPr kumimoji="1" lang="en-US" altLang="ja-JP" sz="2400" b="0" i="1" dirty="0" smtClean="0">
                                <a:solidFill>
                                  <a:srgbClr val="0070C0"/>
                                </a:solidFill>
                                <a:latin typeface="Cambria Math" panose="02040503050406030204" pitchFamily="18" charset="0"/>
                              </a:rPr>
                              <m:t>2</m:t>
                            </m:r>
                          </m:sub>
                        </m:sSub>
                      </m:oMath>
                    </m:oMathPara>
                  </a14:m>
                  <a:endParaRPr kumimoji="1" lang="ja-JP" altLang="en-US" sz="2400" dirty="0">
                    <a:solidFill>
                      <a:srgbClr val="0070C0"/>
                    </a:solidFill>
                  </a:endParaRPr>
                </a:p>
              </p:txBody>
            </p:sp>
          </mc:Choice>
          <mc:Fallback xmlns="">
            <p:sp>
              <p:nvSpPr>
                <p:cNvPr id="40" name="テキスト ボックス 39">
                  <a:extLst>
                    <a:ext uri="{FF2B5EF4-FFF2-40B4-BE49-F238E27FC236}">
                      <a16:creationId xmlns:a16="http://schemas.microsoft.com/office/drawing/2014/main" id="{82985832-6445-4D1A-B250-76BD5D39D59A}"/>
                    </a:ext>
                  </a:extLst>
                </p:cNvPr>
                <p:cNvSpPr txBox="1">
                  <a:spLocks noRot="1" noChangeAspect="1" noMove="1" noResize="1" noEditPoints="1" noAdjustHandles="1" noChangeArrowheads="1" noChangeShapeType="1" noTextEdit="1"/>
                </p:cNvSpPr>
                <p:nvPr/>
              </p:nvSpPr>
              <p:spPr>
                <a:xfrm>
                  <a:off x="4151746" y="3700171"/>
                  <a:ext cx="450769" cy="408051"/>
                </a:xfrm>
                <a:prstGeom prst="rect">
                  <a:avLst/>
                </a:prstGeom>
                <a:blipFill>
                  <a:blip r:embed="rId55"/>
                  <a:stretch>
                    <a:fillRect l="-10811" b="-2985"/>
                  </a:stretch>
                </a:blipFill>
              </p:spPr>
              <p:txBody>
                <a:bodyPr/>
                <a:lstStyle/>
                <a:p>
                  <a:r>
                    <a:rPr lang="ja-JP" altLang="en-US">
                      <a:noFill/>
                    </a:rPr>
                    <a:t> </a:t>
                  </a:r>
                </a:p>
              </p:txBody>
            </p:sp>
          </mc:Fallback>
        </mc:AlternateContent>
        <p:sp>
          <p:nvSpPr>
            <p:cNvPr id="308" name="矢印: 右 307">
              <a:extLst>
                <a:ext uri="{FF2B5EF4-FFF2-40B4-BE49-F238E27FC236}">
                  <a16:creationId xmlns:a16="http://schemas.microsoft.com/office/drawing/2014/main" id="{89252768-7AEB-4385-B861-CFFF6DDF36C5}"/>
                </a:ext>
              </a:extLst>
            </p:cNvPr>
            <p:cNvSpPr/>
            <p:nvPr/>
          </p:nvSpPr>
          <p:spPr>
            <a:xfrm rot="1419942">
              <a:off x="2678465" y="3150784"/>
              <a:ext cx="1491914" cy="38826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テキスト ボックス 308">
              <a:extLst>
                <a:ext uri="{FF2B5EF4-FFF2-40B4-BE49-F238E27FC236}">
                  <a16:creationId xmlns:a16="http://schemas.microsoft.com/office/drawing/2014/main" id="{01B83CF0-98D4-4914-A757-A4ADBAEC23E9}"/>
                </a:ext>
              </a:extLst>
            </p:cNvPr>
            <p:cNvSpPr txBox="1"/>
            <p:nvPr/>
          </p:nvSpPr>
          <p:spPr>
            <a:xfrm>
              <a:off x="3331757" y="2840839"/>
              <a:ext cx="415498" cy="369332"/>
            </a:xfrm>
            <a:prstGeom prst="rect">
              <a:avLst/>
            </a:prstGeom>
            <a:noFill/>
          </p:spPr>
          <p:txBody>
            <a:bodyPr wrap="square" rtlCol="0">
              <a:spAutoFit/>
            </a:bodyPr>
            <a:lstStyle/>
            <a:p>
              <a:r>
                <a:rPr kumimoji="1" lang="ja-JP" altLang="en-US" dirty="0"/>
                <a:t>光</a:t>
              </a:r>
            </a:p>
          </p:txBody>
        </p:sp>
        <p:cxnSp>
          <p:nvCxnSpPr>
            <p:cNvPr id="310" name="直線コネクタ 309">
              <a:extLst>
                <a:ext uri="{FF2B5EF4-FFF2-40B4-BE49-F238E27FC236}">
                  <a16:creationId xmlns:a16="http://schemas.microsoft.com/office/drawing/2014/main" id="{84DC2F9E-B049-475C-8838-10F0581850E9}"/>
                </a:ext>
              </a:extLst>
            </p:cNvPr>
            <p:cNvCxnSpPr>
              <a:cxnSpLocks/>
            </p:cNvCxnSpPr>
            <p:nvPr/>
          </p:nvCxnSpPr>
          <p:spPr>
            <a:xfrm>
              <a:off x="1407202" y="3794059"/>
              <a:ext cx="2340053" cy="24306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311" name="図 310">
              <a:extLst>
                <a:ext uri="{FF2B5EF4-FFF2-40B4-BE49-F238E27FC236}">
                  <a16:creationId xmlns:a16="http://schemas.microsoft.com/office/drawing/2014/main" id="{3DA9F127-F1DE-41A1-B2A9-41352027652F}"/>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48922" y="1924057"/>
              <a:ext cx="1760939" cy="2022240"/>
            </a:xfrm>
            <a:prstGeom prst="rect">
              <a:avLst/>
            </a:prstGeom>
          </p:spPr>
        </p:pic>
        <p:cxnSp>
          <p:nvCxnSpPr>
            <p:cNvPr id="312" name="直線コネクタ 311">
              <a:extLst>
                <a:ext uri="{FF2B5EF4-FFF2-40B4-BE49-F238E27FC236}">
                  <a16:creationId xmlns:a16="http://schemas.microsoft.com/office/drawing/2014/main" id="{BEF25E77-F020-42CE-BC5B-9C78D56EFE39}"/>
                </a:ext>
              </a:extLst>
            </p:cNvPr>
            <p:cNvCxnSpPr>
              <a:cxnSpLocks/>
            </p:cNvCxnSpPr>
            <p:nvPr/>
          </p:nvCxnSpPr>
          <p:spPr>
            <a:xfrm>
              <a:off x="6304360" y="3699129"/>
              <a:ext cx="0" cy="32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5F52E79E-8770-4104-BD26-9040BDE3E665}"/>
                </a:ext>
              </a:extLst>
            </p:cNvPr>
            <p:cNvCxnSpPr>
              <a:cxnSpLocks noChangeAspect="1"/>
            </p:cNvCxnSpPr>
            <p:nvPr/>
          </p:nvCxnSpPr>
          <p:spPr>
            <a:xfrm flipH="1">
              <a:off x="6304360" y="3669011"/>
              <a:ext cx="252000" cy="434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7" name="グループ化 326">
            <a:extLst>
              <a:ext uri="{FF2B5EF4-FFF2-40B4-BE49-F238E27FC236}">
                <a16:creationId xmlns:a16="http://schemas.microsoft.com/office/drawing/2014/main" id="{5166D8B8-4C44-4C5E-A4A5-E0513913C932}"/>
              </a:ext>
            </a:extLst>
          </p:cNvPr>
          <p:cNvGrpSpPr>
            <a:grpSpLocks noChangeAspect="1"/>
          </p:cNvGrpSpPr>
          <p:nvPr/>
        </p:nvGrpSpPr>
        <p:grpSpPr>
          <a:xfrm>
            <a:off x="20332872" y="27450446"/>
            <a:ext cx="9511801" cy="4677335"/>
            <a:chOff x="20596411" y="27254668"/>
            <a:chExt cx="8892563" cy="4372830"/>
          </a:xfrm>
        </p:grpSpPr>
        <p:grpSp>
          <p:nvGrpSpPr>
            <p:cNvPr id="315" name="グループ化 314">
              <a:extLst>
                <a:ext uri="{FF2B5EF4-FFF2-40B4-BE49-F238E27FC236}">
                  <a16:creationId xmlns:a16="http://schemas.microsoft.com/office/drawing/2014/main" id="{FCD55A26-577E-4236-AADE-DC5D1DCDD508}"/>
                </a:ext>
              </a:extLst>
            </p:cNvPr>
            <p:cNvGrpSpPr/>
            <p:nvPr/>
          </p:nvGrpSpPr>
          <p:grpSpPr>
            <a:xfrm>
              <a:off x="20596411" y="28160161"/>
              <a:ext cx="8892563" cy="2045718"/>
              <a:chOff x="125718" y="2332435"/>
              <a:chExt cx="8892563" cy="2045718"/>
            </a:xfrm>
          </p:grpSpPr>
          <p:pic>
            <p:nvPicPr>
              <p:cNvPr id="316" name="図 315">
                <a:extLst>
                  <a:ext uri="{FF2B5EF4-FFF2-40B4-BE49-F238E27FC236}">
                    <a16:creationId xmlns:a16="http://schemas.microsoft.com/office/drawing/2014/main" id="{256CDA74-20DE-4764-A43C-10983C2E3F19}"/>
                  </a:ext>
                </a:extLst>
              </p:cNvPr>
              <p:cNvPicPr>
                <a:picLocks noChangeAspect="1"/>
              </p:cNvPicPr>
              <p:nvPr/>
            </p:nvPicPr>
            <p:blipFill rotWithShape="1">
              <a:blip r:embed="rId57"/>
              <a:srcRect b="39446"/>
              <a:stretch/>
            </p:blipFill>
            <p:spPr>
              <a:xfrm>
                <a:off x="125718" y="2332435"/>
                <a:ext cx="8892563" cy="1829981"/>
              </a:xfrm>
              <a:prstGeom prst="rect">
                <a:avLst/>
              </a:prstGeom>
            </p:spPr>
          </p:pic>
          <p:sp>
            <p:nvSpPr>
              <p:cNvPr id="317" name="正方形/長方形 316">
                <a:extLst>
                  <a:ext uri="{FF2B5EF4-FFF2-40B4-BE49-F238E27FC236}">
                    <a16:creationId xmlns:a16="http://schemas.microsoft.com/office/drawing/2014/main" id="{24C5A299-7568-4E90-B58E-FA6A5971E333}"/>
                  </a:ext>
                </a:extLst>
              </p:cNvPr>
              <p:cNvSpPr/>
              <p:nvPr/>
            </p:nvSpPr>
            <p:spPr>
              <a:xfrm>
                <a:off x="289560" y="4028620"/>
                <a:ext cx="5993130" cy="318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FAEE1C89-4B61-4A5D-A1EC-455B9EE34D4B}"/>
                  </a:ext>
                </a:extLst>
              </p:cNvPr>
              <p:cNvSpPr/>
              <p:nvPr/>
            </p:nvSpPr>
            <p:spPr>
              <a:xfrm rot="18092123">
                <a:off x="7815759" y="3746234"/>
                <a:ext cx="1189914" cy="73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9" name="正方形/長方形 318">
              <a:extLst>
                <a:ext uri="{FF2B5EF4-FFF2-40B4-BE49-F238E27FC236}">
                  <a16:creationId xmlns:a16="http://schemas.microsoft.com/office/drawing/2014/main" id="{F94D597B-7628-45AD-8B0E-0165C86DA92C}"/>
                </a:ext>
              </a:extLst>
            </p:cNvPr>
            <p:cNvSpPr/>
            <p:nvPr/>
          </p:nvSpPr>
          <p:spPr>
            <a:xfrm>
              <a:off x="28990438" y="28729188"/>
              <a:ext cx="446455" cy="337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D4EA7698-36BA-4E4B-A364-5F3F642F794C}"/>
                </a:ext>
              </a:extLst>
            </p:cNvPr>
            <p:cNvSpPr/>
            <p:nvPr/>
          </p:nvSpPr>
          <p:spPr>
            <a:xfrm>
              <a:off x="20631800" y="28200165"/>
              <a:ext cx="8306557" cy="1471516"/>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テキスト ボックス 320">
              <a:extLst>
                <a:ext uri="{FF2B5EF4-FFF2-40B4-BE49-F238E27FC236}">
                  <a16:creationId xmlns:a16="http://schemas.microsoft.com/office/drawing/2014/main" id="{C1EAC0FC-CE31-4BD0-A7F8-738C989C0FFB}"/>
                </a:ext>
              </a:extLst>
            </p:cNvPr>
            <p:cNvSpPr txBox="1"/>
            <p:nvPr/>
          </p:nvSpPr>
          <p:spPr>
            <a:xfrm>
              <a:off x="20631800" y="28200165"/>
              <a:ext cx="2593980" cy="338554"/>
            </a:xfrm>
            <a:prstGeom prst="rect">
              <a:avLst/>
            </a:prstGeom>
            <a:noFill/>
          </p:spPr>
          <p:txBody>
            <a:bodyPr wrap="none" rtlCol="0">
              <a:spAutoFit/>
            </a:bodyPr>
            <a:lstStyle/>
            <a:p>
              <a:r>
                <a:rPr kumimoji="1" lang="ja-JP" altLang="en-US" sz="1600" dirty="0">
                  <a:solidFill>
                    <a:srgbClr val="0070C0"/>
                  </a:solidFill>
                </a:rPr>
                <a:t>特徴抽出を担う部分 </a:t>
              </a:r>
              <a:r>
                <a:rPr kumimoji="1" lang="en-US" altLang="ja-JP" sz="1600" dirty="0">
                  <a:solidFill>
                    <a:srgbClr val="0070C0"/>
                  </a:solidFill>
                </a:rPr>
                <a:t>(FIXED)</a:t>
              </a:r>
              <a:endParaRPr kumimoji="1" lang="ja-JP" altLang="en-US" sz="1600" dirty="0">
                <a:solidFill>
                  <a:srgbClr val="0070C0"/>
                </a:solidFill>
              </a:endParaRPr>
            </a:p>
          </p:txBody>
        </p:sp>
        <p:pic>
          <p:nvPicPr>
            <p:cNvPr id="322" name="図 321">
              <a:extLst>
                <a:ext uri="{FF2B5EF4-FFF2-40B4-BE49-F238E27FC236}">
                  <a16:creationId xmlns:a16="http://schemas.microsoft.com/office/drawing/2014/main" id="{5E2022B1-7EE4-4E09-91B2-186E9155CEE7}"/>
                </a:ext>
              </a:extLst>
            </p:cNvPr>
            <p:cNvPicPr>
              <a:picLocks noChangeAspect="1"/>
            </p:cNvPicPr>
            <p:nvPr/>
          </p:nvPicPr>
          <p:blipFill>
            <a:blip r:embed="rId58"/>
            <a:stretch>
              <a:fillRect/>
            </a:stretch>
          </p:blipFill>
          <p:spPr>
            <a:xfrm>
              <a:off x="25796758" y="27254668"/>
              <a:ext cx="1561812" cy="898576"/>
            </a:xfrm>
            <a:prstGeom prst="rect">
              <a:avLst/>
            </a:prstGeom>
          </p:spPr>
        </p:pic>
        <p:pic>
          <p:nvPicPr>
            <p:cNvPr id="323" name="図 322">
              <a:extLst>
                <a:ext uri="{FF2B5EF4-FFF2-40B4-BE49-F238E27FC236}">
                  <a16:creationId xmlns:a16="http://schemas.microsoft.com/office/drawing/2014/main" id="{AAA70AF3-55DF-4C7A-B51F-194D2DA75D01}"/>
                </a:ext>
              </a:extLst>
            </p:cNvPr>
            <p:cNvPicPr>
              <a:picLocks noChangeAspect="1"/>
            </p:cNvPicPr>
            <p:nvPr/>
          </p:nvPicPr>
          <p:blipFill>
            <a:blip r:embed="rId59"/>
            <a:stretch>
              <a:fillRect/>
            </a:stretch>
          </p:blipFill>
          <p:spPr>
            <a:xfrm>
              <a:off x="27285730" y="27332967"/>
              <a:ext cx="1861337" cy="684630"/>
            </a:xfrm>
            <a:prstGeom prst="rect">
              <a:avLst/>
            </a:prstGeom>
          </p:spPr>
        </p:pic>
        <p:sp>
          <p:nvSpPr>
            <p:cNvPr id="324" name="テキスト ボックス 323">
              <a:extLst>
                <a:ext uri="{FF2B5EF4-FFF2-40B4-BE49-F238E27FC236}">
                  <a16:creationId xmlns:a16="http://schemas.microsoft.com/office/drawing/2014/main" id="{80AD1449-F4B9-4EEE-9D04-274CF5BC2198}"/>
                </a:ext>
              </a:extLst>
            </p:cNvPr>
            <p:cNvSpPr txBox="1"/>
            <p:nvPr/>
          </p:nvSpPr>
          <p:spPr>
            <a:xfrm>
              <a:off x="20631800" y="29339810"/>
              <a:ext cx="3797835" cy="369332"/>
            </a:xfrm>
            <a:prstGeom prst="rect">
              <a:avLst/>
            </a:prstGeom>
            <a:noFill/>
          </p:spPr>
          <p:txBody>
            <a:bodyPr wrap="none" rtlCol="0">
              <a:spAutoFit/>
            </a:bodyPr>
            <a:lstStyle/>
            <a:p>
              <a:r>
                <a:rPr kumimoji="1" lang="en-US" altLang="ja-JP" dirty="0">
                  <a:solidFill>
                    <a:srgbClr val="0070C0"/>
                  </a:solidFill>
                </a:rPr>
                <a:t>Input: 299x299x3 -&gt; Output: 8x8x2048</a:t>
              </a:r>
              <a:endParaRPr kumimoji="1" lang="ja-JP" altLang="en-US" dirty="0">
                <a:solidFill>
                  <a:srgbClr val="0070C0"/>
                </a:solidFill>
              </a:endParaRPr>
            </a:p>
          </p:txBody>
        </p:sp>
        <p:sp>
          <p:nvSpPr>
            <p:cNvPr id="325" name="正方形/長方形 324">
              <a:extLst>
                <a:ext uri="{FF2B5EF4-FFF2-40B4-BE49-F238E27FC236}">
                  <a16:creationId xmlns:a16="http://schemas.microsoft.com/office/drawing/2014/main" id="{BF8CF4FD-438A-4652-A3CE-69D2877DBCC7}"/>
                </a:ext>
              </a:extLst>
            </p:cNvPr>
            <p:cNvSpPr/>
            <p:nvPr/>
          </p:nvSpPr>
          <p:spPr>
            <a:xfrm>
              <a:off x="21176497" y="29961163"/>
              <a:ext cx="7725479" cy="166633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最終部分に対して</a:t>
              </a:r>
              <a:r>
                <a:rPr kumimoji="1" lang="ja-JP" altLang="en-US" sz="2000" b="1" dirty="0">
                  <a:solidFill>
                    <a:schemeClr val="tx1"/>
                  </a:solidFill>
                </a:rPr>
                <a:t>，</a:t>
              </a:r>
              <a:r>
                <a:rPr kumimoji="1" lang="ja-JP" altLang="en-US" sz="2000" dirty="0">
                  <a:solidFill>
                    <a:schemeClr val="tx1"/>
                  </a:solidFill>
                </a:rPr>
                <a:t>以下のことを行った</a:t>
              </a:r>
              <a:endParaRPr kumimoji="1" lang="en-US" altLang="ja-JP" sz="2000" dirty="0">
                <a:solidFill>
                  <a:schemeClr val="tx1"/>
                </a:solidFill>
              </a:endParaRPr>
            </a:p>
            <a:p>
              <a:endParaRPr kumimoji="1" lang="en-US" altLang="ja-JP" sz="700" dirty="0">
                <a:solidFill>
                  <a:schemeClr val="tx1"/>
                </a:solidFill>
              </a:endParaRPr>
            </a:p>
            <a:p>
              <a:pPr marL="342900" indent="-342900">
                <a:buFont typeface="+mj-lt"/>
                <a:buAutoNum type="arabicPeriod"/>
              </a:pPr>
              <a:r>
                <a:rPr kumimoji="1" lang="ja-JP" altLang="en-US" sz="2000" dirty="0">
                  <a:solidFill>
                    <a:schemeClr val="tx1"/>
                  </a:solidFill>
                </a:rPr>
                <a:t>出力層の形の変更</a:t>
              </a:r>
              <a:r>
                <a:rPr kumimoji="1" lang="en-US" altLang="ja-JP" sz="2000" dirty="0">
                  <a:solidFill>
                    <a:schemeClr val="tx1"/>
                  </a:solidFill>
                </a:rPr>
                <a:t>: </a:t>
              </a:r>
              <a:r>
                <a:rPr kumimoji="1" lang="ja-JP" altLang="en-US" sz="2000" dirty="0">
                  <a:solidFill>
                    <a:schemeClr val="tx1"/>
                  </a:solidFill>
                </a:rPr>
                <a:t> </a:t>
              </a:r>
              <a:r>
                <a:rPr kumimoji="1" lang="en-US" altLang="ja-JP" sz="2000" dirty="0">
                  <a:solidFill>
                    <a:schemeClr val="tx1"/>
                  </a:solidFill>
                </a:rPr>
                <a:t>1001 -&gt; 8</a:t>
              </a:r>
            </a:p>
            <a:p>
              <a:pPr lvl="1"/>
              <a:r>
                <a:rPr kumimoji="1" lang="en-US" altLang="ja-JP" dirty="0">
                  <a:solidFill>
                    <a:schemeClr val="tx1"/>
                  </a:solidFill>
                </a:rPr>
                <a:t>※ImageNet</a:t>
              </a:r>
              <a:r>
                <a:rPr kumimoji="1" lang="ja-JP" altLang="en-US" dirty="0">
                  <a:solidFill>
                    <a:schemeClr val="tx1"/>
                  </a:solidFill>
                </a:rPr>
                <a:t>データセットに対して</a:t>
              </a:r>
              <a:r>
                <a:rPr kumimoji="1" lang="en-US" altLang="ja-JP" dirty="0">
                  <a:solidFill>
                    <a:schemeClr val="tx1"/>
                  </a:solidFill>
                </a:rPr>
                <a:t>1001</a:t>
              </a:r>
              <a:r>
                <a:rPr kumimoji="1" lang="ja-JP" altLang="en-US" dirty="0">
                  <a:solidFill>
                    <a:schemeClr val="tx1"/>
                  </a:solidFill>
                </a:rPr>
                <a:t>クラス分類のタスクを行っていたネットワークのため変更が必要</a:t>
              </a:r>
              <a:endParaRPr kumimoji="1" lang="en-US" altLang="ja-JP" sz="1200" dirty="0">
                <a:solidFill>
                  <a:schemeClr val="tx1"/>
                </a:solidFill>
              </a:endParaRPr>
            </a:p>
            <a:p>
              <a:pPr lvl="1"/>
              <a:endParaRPr kumimoji="1" lang="en-US" altLang="ja-JP" sz="1200" dirty="0">
                <a:solidFill>
                  <a:schemeClr val="tx1"/>
                </a:solidFill>
              </a:endParaRPr>
            </a:p>
            <a:p>
              <a:pPr marL="342900" indent="-342900">
                <a:buFont typeface="+mj-lt"/>
                <a:buAutoNum type="arabicPeriod"/>
              </a:pPr>
              <a:r>
                <a:rPr kumimoji="1" lang="ja-JP" altLang="en-US" sz="2000" dirty="0">
                  <a:solidFill>
                    <a:schemeClr val="tx1"/>
                  </a:solidFill>
                </a:rPr>
                <a:t>生成した折り紙画像データ</a:t>
              </a:r>
              <a:r>
                <a:rPr kumimoji="1" lang="en-US" altLang="ja-JP" sz="2000" dirty="0">
                  <a:solidFill>
                    <a:schemeClr val="tx1"/>
                  </a:solidFill>
                </a:rPr>
                <a:t>7680</a:t>
              </a:r>
              <a:r>
                <a:rPr kumimoji="1" lang="ja-JP" altLang="en-US" sz="2000" dirty="0">
                  <a:solidFill>
                    <a:schemeClr val="tx1"/>
                  </a:solidFill>
                </a:rPr>
                <a:t>枚を学習させ，</a:t>
              </a:r>
              <a:r>
                <a:rPr kumimoji="1" lang="en-US" altLang="ja-JP" sz="2000" dirty="0">
                  <a:solidFill>
                    <a:schemeClr val="tx1"/>
                  </a:solidFill>
                </a:rPr>
                <a:t>FC</a:t>
              </a:r>
              <a:r>
                <a:rPr kumimoji="1" lang="ja-JP" altLang="en-US" sz="2000" dirty="0">
                  <a:solidFill>
                    <a:schemeClr val="tx1"/>
                  </a:solidFill>
                </a:rPr>
                <a:t>層の重みを最適化</a:t>
              </a:r>
              <a:endParaRPr kumimoji="1" lang="en-US" altLang="ja-JP" sz="2400" dirty="0">
                <a:solidFill>
                  <a:schemeClr val="tx1"/>
                </a:solidFill>
              </a:endParaRPr>
            </a:p>
          </p:txBody>
        </p:sp>
        <p:cxnSp>
          <p:nvCxnSpPr>
            <p:cNvPr id="326" name="コネクタ: カギ線 325">
              <a:extLst>
                <a:ext uri="{FF2B5EF4-FFF2-40B4-BE49-F238E27FC236}">
                  <a16:creationId xmlns:a16="http://schemas.microsoft.com/office/drawing/2014/main" id="{BFBEB101-FC38-4113-8B90-989C742A5A9F}"/>
                </a:ext>
              </a:extLst>
            </p:cNvPr>
            <p:cNvCxnSpPr>
              <a:cxnSpLocks/>
              <a:stCxn id="325" idx="3"/>
              <a:endCxn id="319" idx="2"/>
            </p:cNvCxnSpPr>
            <p:nvPr/>
          </p:nvCxnSpPr>
          <p:spPr>
            <a:xfrm flipV="1">
              <a:off x="28901977" y="29066227"/>
              <a:ext cx="311688" cy="1728104"/>
            </a:xfrm>
            <a:prstGeom prst="bentConnector2">
              <a:avLst/>
            </a:prstGeom>
            <a:ln w="28575">
              <a:solidFill>
                <a:srgbClr val="E4003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8" name="グループ化 357">
            <a:extLst>
              <a:ext uri="{FF2B5EF4-FFF2-40B4-BE49-F238E27FC236}">
                <a16:creationId xmlns:a16="http://schemas.microsoft.com/office/drawing/2014/main" id="{D83494E0-74CD-4F03-A91B-39AB3E66A8A0}"/>
              </a:ext>
            </a:extLst>
          </p:cNvPr>
          <p:cNvGrpSpPr>
            <a:grpSpLocks noChangeAspect="1"/>
          </p:cNvGrpSpPr>
          <p:nvPr/>
        </p:nvGrpSpPr>
        <p:grpSpPr>
          <a:xfrm>
            <a:off x="5368053" y="36175341"/>
            <a:ext cx="4432952" cy="5776671"/>
            <a:chOff x="5511847" y="36606227"/>
            <a:chExt cx="4053589" cy="5282309"/>
          </a:xfrm>
        </p:grpSpPr>
        <p:grpSp>
          <p:nvGrpSpPr>
            <p:cNvPr id="330" name="グループ化 329">
              <a:extLst>
                <a:ext uri="{FF2B5EF4-FFF2-40B4-BE49-F238E27FC236}">
                  <a16:creationId xmlns:a16="http://schemas.microsoft.com/office/drawing/2014/main" id="{A04946D3-3845-4D62-BBC5-E105AE43F28D}"/>
                </a:ext>
              </a:extLst>
            </p:cNvPr>
            <p:cNvGrpSpPr>
              <a:grpSpLocks noChangeAspect="1"/>
            </p:cNvGrpSpPr>
            <p:nvPr/>
          </p:nvGrpSpPr>
          <p:grpSpPr>
            <a:xfrm>
              <a:off x="6383501" y="36606227"/>
              <a:ext cx="3181935" cy="1273869"/>
              <a:chOff x="4695093" y="1065563"/>
              <a:chExt cx="3415594" cy="1367413"/>
            </a:xfrm>
          </p:grpSpPr>
          <p:grpSp>
            <p:nvGrpSpPr>
              <p:cNvPr id="331" name="グループ化 330">
                <a:extLst>
                  <a:ext uri="{FF2B5EF4-FFF2-40B4-BE49-F238E27FC236}">
                    <a16:creationId xmlns:a16="http://schemas.microsoft.com/office/drawing/2014/main" id="{5280AD80-BB98-42BF-B120-F5A2E14BDA31}"/>
                  </a:ext>
                </a:extLst>
              </p:cNvPr>
              <p:cNvGrpSpPr>
                <a:grpSpLocks noChangeAspect="1"/>
              </p:cNvGrpSpPr>
              <p:nvPr/>
            </p:nvGrpSpPr>
            <p:grpSpPr>
              <a:xfrm>
                <a:off x="4695093" y="1065563"/>
                <a:ext cx="1367414" cy="1367413"/>
                <a:chOff x="4572000" y="1162050"/>
                <a:chExt cx="2020765" cy="2020765"/>
              </a:xfrm>
            </p:grpSpPr>
            <p:pic>
              <p:nvPicPr>
                <p:cNvPr id="336" name="図 335">
                  <a:extLst>
                    <a:ext uri="{FF2B5EF4-FFF2-40B4-BE49-F238E27FC236}">
                      <a16:creationId xmlns:a16="http://schemas.microsoft.com/office/drawing/2014/main" id="{9E82F321-9FD3-4E27-B729-123139F0E8A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37" name="正方形/長方形 336">
                  <a:extLst>
                    <a:ext uri="{FF2B5EF4-FFF2-40B4-BE49-F238E27FC236}">
                      <a16:creationId xmlns:a16="http://schemas.microsoft.com/office/drawing/2014/main" id="{4CF7ECA4-43BE-4762-8AC7-0AE64F71E1D9}"/>
                    </a:ext>
                  </a:extLst>
                </p:cNvPr>
                <p:cNvSpPr>
                  <a:spLocks noChangeAspect="1"/>
                </p:cNvSpPr>
                <p:nvPr/>
              </p:nvSpPr>
              <p:spPr>
                <a:xfrm>
                  <a:off x="4801929" y="1286225"/>
                  <a:ext cx="1732084" cy="1732084"/>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 name="グループ化 331">
                <a:extLst>
                  <a:ext uri="{FF2B5EF4-FFF2-40B4-BE49-F238E27FC236}">
                    <a16:creationId xmlns:a16="http://schemas.microsoft.com/office/drawing/2014/main" id="{964317FC-B18D-4849-BF39-8742526B7E5E}"/>
                  </a:ext>
                </a:extLst>
              </p:cNvPr>
              <p:cNvGrpSpPr>
                <a:grpSpLocks noChangeAspect="1"/>
              </p:cNvGrpSpPr>
              <p:nvPr/>
            </p:nvGrpSpPr>
            <p:grpSpPr>
              <a:xfrm>
                <a:off x="6730807" y="1065563"/>
                <a:ext cx="1379880" cy="1367413"/>
                <a:chOff x="7245470" y="2649447"/>
                <a:chExt cx="1307815" cy="1296000"/>
              </a:xfrm>
            </p:grpSpPr>
            <p:pic>
              <p:nvPicPr>
                <p:cNvPr id="334" name="図 333">
                  <a:extLst>
                    <a:ext uri="{FF2B5EF4-FFF2-40B4-BE49-F238E27FC236}">
                      <a16:creationId xmlns:a16="http://schemas.microsoft.com/office/drawing/2014/main" id="{DC46263D-4C07-4809-A8D7-DF646270D313}"/>
                    </a:ext>
                  </a:extLst>
                </p:cNvPr>
                <p:cNvPicPr>
                  <a:picLocks noChangeAspect="1"/>
                </p:cNvPicPr>
                <p:nvPr/>
              </p:nvPicPr>
              <p:blipFill rotWithShape="1">
                <a:blip r:embed="rId60">
                  <a:extLst>
                    <a:ext uri="{28A0092B-C50C-407E-A947-70E740481C1C}">
                      <a14:useLocalDpi xmlns:a14="http://schemas.microsoft.com/office/drawing/2010/main" val="0"/>
                    </a:ext>
                  </a:extLst>
                </a:blip>
                <a:srcRect l="11379" t="6145" r="2907" b="8140"/>
                <a:stretch/>
              </p:blipFill>
              <p:spPr>
                <a:xfrm>
                  <a:off x="7257285" y="2649447"/>
                  <a:ext cx="1296000" cy="1296000"/>
                </a:xfrm>
                <a:prstGeom prst="rect">
                  <a:avLst/>
                </a:prstGeom>
              </p:spPr>
            </p:pic>
            <p:sp>
              <p:nvSpPr>
                <p:cNvPr id="335" name="正方形/長方形 334">
                  <a:extLst>
                    <a:ext uri="{FF2B5EF4-FFF2-40B4-BE49-F238E27FC236}">
                      <a16:creationId xmlns:a16="http://schemas.microsoft.com/office/drawing/2014/main" id="{94A30AC1-D1BC-4E7C-9130-299968FB41CC}"/>
                    </a:ext>
                  </a:extLst>
                </p:cNvPr>
                <p:cNvSpPr>
                  <a:spLocks noChangeAspect="1"/>
                </p:cNvSpPr>
                <p:nvPr/>
              </p:nvSpPr>
              <p:spPr>
                <a:xfrm>
                  <a:off x="7245470" y="2649447"/>
                  <a:ext cx="1296000" cy="1296000"/>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3" name="矢印: 右 332">
                <a:extLst>
                  <a:ext uri="{FF2B5EF4-FFF2-40B4-BE49-F238E27FC236}">
                    <a16:creationId xmlns:a16="http://schemas.microsoft.com/office/drawing/2014/main" id="{4458CDBA-F961-4E75-805B-1F6BEDC66AC3}"/>
                  </a:ext>
                </a:extLst>
              </p:cNvPr>
              <p:cNvSpPr/>
              <p:nvPr/>
            </p:nvSpPr>
            <p:spPr>
              <a:xfrm>
                <a:off x="6104404" y="1386083"/>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8" name="グループ化 337">
              <a:extLst>
                <a:ext uri="{FF2B5EF4-FFF2-40B4-BE49-F238E27FC236}">
                  <a16:creationId xmlns:a16="http://schemas.microsoft.com/office/drawing/2014/main" id="{2B81C427-5B6C-43F3-978A-73D20C34DDE6}"/>
                </a:ext>
              </a:extLst>
            </p:cNvPr>
            <p:cNvGrpSpPr>
              <a:grpSpLocks noChangeAspect="1"/>
            </p:cNvGrpSpPr>
            <p:nvPr/>
          </p:nvGrpSpPr>
          <p:grpSpPr>
            <a:xfrm>
              <a:off x="6383501" y="37941298"/>
              <a:ext cx="3181934" cy="1274944"/>
              <a:chOff x="4698024" y="2809369"/>
              <a:chExt cx="3412717" cy="1367414"/>
            </a:xfrm>
          </p:grpSpPr>
          <p:grpSp>
            <p:nvGrpSpPr>
              <p:cNvPr id="339" name="グループ化 338">
                <a:extLst>
                  <a:ext uri="{FF2B5EF4-FFF2-40B4-BE49-F238E27FC236}">
                    <a16:creationId xmlns:a16="http://schemas.microsoft.com/office/drawing/2014/main" id="{68A32B20-09A3-4B10-A026-6ECA96703A96}"/>
                  </a:ext>
                </a:extLst>
              </p:cNvPr>
              <p:cNvGrpSpPr>
                <a:grpSpLocks noChangeAspect="1"/>
              </p:cNvGrpSpPr>
              <p:nvPr/>
            </p:nvGrpSpPr>
            <p:grpSpPr>
              <a:xfrm>
                <a:off x="4698024" y="2809370"/>
                <a:ext cx="1367414" cy="1367413"/>
                <a:chOff x="4572000" y="1162050"/>
                <a:chExt cx="2020765" cy="2020765"/>
              </a:xfrm>
            </p:grpSpPr>
            <p:pic>
              <p:nvPicPr>
                <p:cNvPr id="344" name="図 343">
                  <a:extLst>
                    <a:ext uri="{FF2B5EF4-FFF2-40B4-BE49-F238E27FC236}">
                      <a16:creationId xmlns:a16="http://schemas.microsoft.com/office/drawing/2014/main" id="{EE0EC860-80BE-431E-89DC-4F2D254B958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45" name="正方形/長方形 344">
                  <a:extLst>
                    <a:ext uri="{FF2B5EF4-FFF2-40B4-BE49-F238E27FC236}">
                      <a16:creationId xmlns:a16="http://schemas.microsoft.com/office/drawing/2014/main" id="{DE635ADA-0663-4791-B67E-E3A56713D6F2}"/>
                    </a:ext>
                  </a:extLst>
                </p:cNvPr>
                <p:cNvSpPr>
                  <a:spLocks noChangeAspect="1"/>
                </p:cNvSpPr>
                <p:nvPr/>
              </p:nvSpPr>
              <p:spPr>
                <a:xfrm>
                  <a:off x="4710980" y="1312211"/>
                  <a:ext cx="1732084" cy="1732084"/>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0" name="矢印: 右 339">
                <a:extLst>
                  <a:ext uri="{FF2B5EF4-FFF2-40B4-BE49-F238E27FC236}">
                    <a16:creationId xmlns:a16="http://schemas.microsoft.com/office/drawing/2014/main" id="{3974F2D0-8829-44E5-91FB-B06563314ED8}"/>
                  </a:ext>
                </a:extLst>
              </p:cNvPr>
              <p:cNvSpPr/>
              <p:nvPr/>
            </p:nvSpPr>
            <p:spPr>
              <a:xfrm>
                <a:off x="6107376" y="3129890"/>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1" name="グループ化 340">
                <a:extLst>
                  <a:ext uri="{FF2B5EF4-FFF2-40B4-BE49-F238E27FC236}">
                    <a16:creationId xmlns:a16="http://schemas.microsoft.com/office/drawing/2014/main" id="{9F575399-CA3F-4D80-8489-DAD13666F738}"/>
                  </a:ext>
                </a:extLst>
              </p:cNvPr>
              <p:cNvGrpSpPr>
                <a:grpSpLocks noChangeAspect="1"/>
              </p:cNvGrpSpPr>
              <p:nvPr/>
            </p:nvGrpSpPr>
            <p:grpSpPr>
              <a:xfrm>
                <a:off x="6730873" y="2809369"/>
                <a:ext cx="1379868" cy="1367413"/>
                <a:chOff x="7378252" y="3073951"/>
                <a:chExt cx="1182744" cy="1172068"/>
              </a:xfrm>
            </p:grpSpPr>
            <p:pic>
              <p:nvPicPr>
                <p:cNvPr id="342" name="図 341">
                  <a:extLst>
                    <a:ext uri="{FF2B5EF4-FFF2-40B4-BE49-F238E27FC236}">
                      <a16:creationId xmlns:a16="http://schemas.microsoft.com/office/drawing/2014/main" id="{5B71EF1F-5B80-4101-9AD6-E69BE2930C34}"/>
                    </a:ext>
                  </a:extLst>
                </p:cNvPr>
                <p:cNvPicPr>
                  <a:picLocks noChangeAspect="1"/>
                </p:cNvPicPr>
                <p:nvPr/>
              </p:nvPicPr>
              <p:blipFill rotWithShape="1">
                <a:blip r:embed="rId60">
                  <a:extLst>
                    <a:ext uri="{28A0092B-C50C-407E-A947-70E740481C1C}">
                      <a14:useLocalDpi xmlns:a14="http://schemas.microsoft.com/office/drawing/2010/main" val="0"/>
                    </a:ext>
                  </a:extLst>
                </a:blip>
                <a:srcRect l="6878" t="7431" r="7408" b="6855"/>
                <a:stretch/>
              </p:blipFill>
              <p:spPr>
                <a:xfrm>
                  <a:off x="7388927" y="3073951"/>
                  <a:ext cx="1172069" cy="1172068"/>
                </a:xfrm>
                <a:prstGeom prst="rect">
                  <a:avLst/>
                </a:prstGeom>
              </p:spPr>
            </p:pic>
            <p:sp>
              <p:nvSpPr>
                <p:cNvPr id="343" name="正方形/長方形 342">
                  <a:extLst>
                    <a:ext uri="{FF2B5EF4-FFF2-40B4-BE49-F238E27FC236}">
                      <a16:creationId xmlns:a16="http://schemas.microsoft.com/office/drawing/2014/main" id="{741B84F6-6206-4403-B9C8-7CEEC5623E50}"/>
                    </a:ext>
                  </a:extLst>
                </p:cNvPr>
                <p:cNvSpPr>
                  <a:spLocks noChangeAspect="1"/>
                </p:cNvSpPr>
                <p:nvPr/>
              </p:nvSpPr>
              <p:spPr>
                <a:xfrm>
                  <a:off x="7378252" y="3073951"/>
                  <a:ext cx="1172069" cy="1172068"/>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46" name="グループ化 345">
              <a:extLst>
                <a:ext uri="{FF2B5EF4-FFF2-40B4-BE49-F238E27FC236}">
                  <a16:creationId xmlns:a16="http://schemas.microsoft.com/office/drawing/2014/main" id="{8A745113-C7A4-40C0-9432-086DA7C7E468}"/>
                </a:ext>
              </a:extLst>
            </p:cNvPr>
            <p:cNvGrpSpPr/>
            <p:nvPr/>
          </p:nvGrpSpPr>
          <p:grpSpPr>
            <a:xfrm>
              <a:off x="6380118" y="39277444"/>
              <a:ext cx="3185317" cy="1274945"/>
              <a:chOff x="5166495" y="4185188"/>
              <a:chExt cx="3185317" cy="1274945"/>
            </a:xfrm>
          </p:grpSpPr>
          <p:pic>
            <p:nvPicPr>
              <p:cNvPr id="347" name="図 346">
                <a:extLst>
                  <a:ext uri="{FF2B5EF4-FFF2-40B4-BE49-F238E27FC236}">
                    <a16:creationId xmlns:a16="http://schemas.microsoft.com/office/drawing/2014/main" id="{1F47C048-6149-4A72-BD5B-3EC317DE3FDB}"/>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48" name="図 347">
                <a:extLst>
                  <a:ext uri="{FF2B5EF4-FFF2-40B4-BE49-F238E27FC236}">
                    <a16:creationId xmlns:a16="http://schemas.microsoft.com/office/drawing/2014/main" id="{681709AA-6B1E-4756-B793-618B3469BFB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flipH="1">
                <a:off x="7076868" y="4185188"/>
                <a:ext cx="1274944" cy="1274943"/>
              </a:xfrm>
              <a:prstGeom prst="rect">
                <a:avLst/>
              </a:prstGeom>
            </p:spPr>
          </p:pic>
          <p:sp>
            <p:nvSpPr>
              <p:cNvPr id="349" name="矢印: 右 348">
                <a:extLst>
                  <a:ext uri="{FF2B5EF4-FFF2-40B4-BE49-F238E27FC236}">
                    <a16:creationId xmlns:a16="http://schemas.microsoft.com/office/drawing/2014/main" id="{694A2A7C-67EF-44DB-AF99-D4F5E6375C80}"/>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0" name="グループ化 349">
              <a:extLst>
                <a:ext uri="{FF2B5EF4-FFF2-40B4-BE49-F238E27FC236}">
                  <a16:creationId xmlns:a16="http://schemas.microsoft.com/office/drawing/2014/main" id="{08D2BAB8-5BC7-49B0-A09C-4AA1B069DED7}"/>
                </a:ext>
              </a:extLst>
            </p:cNvPr>
            <p:cNvGrpSpPr/>
            <p:nvPr/>
          </p:nvGrpSpPr>
          <p:grpSpPr>
            <a:xfrm>
              <a:off x="6380118" y="40613591"/>
              <a:ext cx="3185317" cy="1274945"/>
              <a:chOff x="5166495" y="4185188"/>
              <a:chExt cx="3185317" cy="1274945"/>
            </a:xfrm>
          </p:grpSpPr>
          <p:pic>
            <p:nvPicPr>
              <p:cNvPr id="351" name="図 350">
                <a:extLst>
                  <a:ext uri="{FF2B5EF4-FFF2-40B4-BE49-F238E27FC236}">
                    <a16:creationId xmlns:a16="http://schemas.microsoft.com/office/drawing/2014/main" id="{F530FF28-91D3-4A37-BD97-1818ADE923E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52" name="図 351">
                <a:extLst>
                  <a:ext uri="{FF2B5EF4-FFF2-40B4-BE49-F238E27FC236}">
                    <a16:creationId xmlns:a16="http://schemas.microsoft.com/office/drawing/2014/main" id="{E453EB82-DAB4-438C-A166-80B12673858B}"/>
                  </a:ext>
                </a:extLst>
              </p:cNvPr>
              <p:cNvPicPr>
                <a:picLocks noChangeAspect="1"/>
              </p:cNvPicPr>
              <p:nvPr/>
            </p:nvPicPr>
            <p:blipFill>
              <a:blip r:embed="rId61">
                <a:extLst>
                  <a:ext uri="{BEBA8EAE-BF5A-486C-A8C5-ECC9F3942E4B}">
                    <a14:imgProps xmlns:a14="http://schemas.microsoft.com/office/drawing/2010/main">
                      <a14:imgLayer r:embed="rId6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76868" y="4185188"/>
                <a:ext cx="1274944" cy="1274943"/>
              </a:xfrm>
              <a:prstGeom prst="rect">
                <a:avLst/>
              </a:prstGeom>
            </p:spPr>
          </p:pic>
          <p:sp>
            <p:nvSpPr>
              <p:cNvPr id="353" name="矢印: 右 352">
                <a:extLst>
                  <a:ext uri="{FF2B5EF4-FFF2-40B4-BE49-F238E27FC236}">
                    <a16:creationId xmlns:a16="http://schemas.microsoft.com/office/drawing/2014/main" id="{884DF940-D484-483D-97B7-E661BC45C44B}"/>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4" name="テキスト ボックス 353">
              <a:extLst>
                <a:ext uri="{FF2B5EF4-FFF2-40B4-BE49-F238E27FC236}">
                  <a16:creationId xmlns:a16="http://schemas.microsoft.com/office/drawing/2014/main" id="{16A08A58-B64C-453E-B79F-4E41101DF165}"/>
                </a:ext>
              </a:extLst>
            </p:cNvPr>
            <p:cNvSpPr txBox="1"/>
            <p:nvPr/>
          </p:nvSpPr>
          <p:spPr>
            <a:xfrm>
              <a:off x="5530348" y="36993164"/>
              <a:ext cx="919364" cy="534731"/>
            </a:xfrm>
            <a:prstGeom prst="rect">
              <a:avLst/>
            </a:prstGeom>
            <a:noFill/>
          </p:spPr>
          <p:txBody>
            <a:bodyPr wrap="none" rtlCol="0">
              <a:spAutoFit/>
            </a:bodyPr>
            <a:lstStyle/>
            <a:p>
              <a:pPr algn="ctr"/>
              <a:r>
                <a:rPr kumimoji="1" lang="ja-JP" altLang="en-US" sz="1600" dirty="0"/>
                <a:t>ランダム</a:t>
              </a:r>
              <a:endParaRPr kumimoji="1" lang="en-US" altLang="ja-JP" sz="1600" dirty="0"/>
            </a:p>
            <a:p>
              <a:pPr algn="ctr"/>
              <a:r>
                <a:rPr kumimoji="1" lang="ja-JP" altLang="en-US" sz="1600" dirty="0"/>
                <a:t>クロップ</a:t>
              </a:r>
            </a:p>
          </p:txBody>
        </p:sp>
        <p:sp>
          <p:nvSpPr>
            <p:cNvPr id="355" name="テキスト ボックス 354">
              <a:extLst>
                <a:ext uri="{FF2B5EF4-FFF2-40B4-BE49-F238E27FC236}">
                  <a16:creationId xmlns:a16="http://schemas.microsoft.com/office/drawing/2014/main" id="{AE491B96-A826-404D-B5BA-8597335C2122}"/>
                </a:ext>
              </a:extLst>
            </p:cNvPr>
            <p:cNvSpPr txBox="1"/>
            <p:nvPr/>
          </p:nvSpPr>
          <p:spPr>
            <a:xfrm>
              <a:off x="5535685" y="38317159"/>
              <a:ext cx="919364" cy="534731"/>
            </a:xfrm>
            <a:prstGeom prst="rect">
              <a:avLst/>
            </a:prstGeom>
            <a:noFill/>
          </p:spPr>
          <p:txBody>
            <a:bodyPr wrap="none" rtlCol="0">
              <a:spAutoFit/>
            </a:bodyPr>
            <a:lstStyle/>
            <a:p>
              <a:pPr algn="ctr"/>
              <a:r>
                <a:rPr kumimoji="1" lang="ja-JP" altLang="en-US" sz="1600" dirty="0"/>
                <a:t>スケール</a:t>
              </a:r>
              <a:endParaRPr kumimoji="1" lang="en-US" altLang="ja-JP" sz="1600" dirty="0"/>
            </a:p>
            <a:p>
              <a:pPr algn="ctr"/>
              <a:r>
                <a:rPr kumimoji="1" lang="ja-JP" altLang="en-US" sz="1600" dirty="0"/>
                <a:t>変化</a:t>
              </a:r>
            </a:p>
          </p:txBody>
        </p:sp>
        <p:sp>
          <p:nvSpPr>
            <p:cNvPr id="356" name="テキスト ボックス 355">
              <a:extLst>
                <a:ext uri="{FF2B5EF4-FFF2-40B4-BE49-F238E27FC236}">
                  <a16:creationId xmlns:a16="http://schemas.microsoft.com/office/drawing/2014/main" id="{27D1552F-3AE4-42AC-A0B9-C0841E33D52D}"/>
                </a:ext>
              </a:extLst>
            </p:cNvPr>
            <p:cNvSpPr txBox="1"/>
            <p:nvPr/>
          </p:nvSpPr>
          <p:spPr>
            <a:xfrm>
              <a:off x="5511847" y="39761026"/>
              <a:ext cx="919364" cy="309581"/>
            </a:xfrm>
            <a:prstGeom prst="rect">
              <a:avLst/>
            </a:prstGeom>
            <a:noFill/>
          </p:spPr>
          <p:txBody>
            <a:bodyPr wrap="none" rtlCol="0">
              <a:spAutoFit/>
            </a:bodyPr>
            <a:lstStyle/>
            <a:p>
              <a:pPr algn="ctr"/>
              <a:r>
                <a:rPr kumimoji="1" lang="ja-JP" altLang="en-US" sz="1600" dirty="0"/>
                <a:t>左右反転</a:t>
              </a:r>
            </a:p>
          </p:txBody>
        </p:sp>
        <p:sp>
          <p:nvSpPr>
            <p:cNvPr id="357" name="テキスト ボックス 356">
              <a:extLst>
                <a:ext uri="{FF2B5EF4-FFF2-40B4-BE49-F238E27FC236}">
                  <a16:creationId xmlns:a16="http://schemas.microsoft.com/office/drawing/2014/main" id="{E78F013C-A395-4BCA-8555-25E0CCD6C9A5}"/>
                </a:ext>
              </a:extLst>
            </p:cNvPr>
            <p:cNvSpPr txBox="1"/>
            <p:nvPr/>
          </p:nvSpPr>
          <p:spPr>
            <a:xfrm>
              <a:off x="5535687" y="41097173"/>
              <a:ext cx="919364" cy="309581"/>
            </a:xfrm>
            <a:prstGeom prst="rect">
              <a:avLst/>
            </a:prstGeom>
            <a:noFill/>
          </p:spPr>
          <p:txBody>
            <a:bodyPr wrap="none" rtlCol="0">
              <a:spAutoFit/>
            </a:bodyPr>
            <a:lstStyle/>
            <a:p>
              <a:pPr algn="ctr"/>
              <a:r>
                <a:rPr kumimoji="1" lang="ja-JP" altLang="en-US" sz="1600" dirty="0"/>
                <a:t>明度調節</a:t>
              </a:r>
            </a:p>
          </p:txBody>
        </p:sp>
      </p:grpSp>
      <p:grpSp>
        <p:nvGrpSpPr>
          <p:cNvPr id="393" name="グループ化 392">
            <a:extLst>
              <a:ext uri="{FF2B5EF4-FFF2-40B4-BE49-F238E27FC236}">
                <a16:creationId xmlns:a16="http://schemas.microsoft.com/office/drawing/2014/main" id="{91B0F016-B7D3-4C27-B8C5-7737EB7EA777}"/>
              </a:ext>
            </a:extLst>
          </p:cNvPr>
          <p:cNvGrpSpPr>
            <a:grpSpLocks noChangeAspect="1"/>
          </p:cNvGrpSpPr>
          <p:nvPr/>
        </p:nvGrpSpPr>
        <p:grpSpPr>
          <a:xfrm>
            <a:off x="10216872" y="38461714"/>
            <a:ext cx="9488184" cy="3168000"/>
            <a:chOff x="10427970" y="38578903"/>
            <a:chExt cx="9062603" cy="3025903"/>
          </a:xfrm>
        </p:grpSpPr>
        <p:pic>
          <p:nvPicPr>
            <p:cNvPr id="359" name="図 358">
              <a:extLst>
                <a:ext uri="{FF2B5EF4-FFF2-40B4-BE49-F238E27FC236}">
                  <a16:creationId xmlns:a16="http://schemas.microsoft.com/office/drawing/2014/main" id="{1DA53BF3-09B7-4BF6-B5FC-742DF5D61B70}"/>
                </a:ext>
              </a:extLst>
            </p:cNvPr>
            <p:cNvPicPr>
              <a:picLocks noChangeAspect="1"/>
            </p:cNvPicPr>
            <p:nvPr/>
          </p:nvPicPr>
          <p:blipFill rotWithShape="1">
            <a:blip r:embed="rId63"/>
            <a:srcRect l="17428"/>
            <a:stretch/>
          </p:blipFill>
          <p:spPr>
            <a:xfrm>
              <a:off x="15477074" y="38827625"/>
              <a:ext cx="3695614" cy="2542953"/>
            </a:xfrm>
            <a:prstGeom prst="rect">
              <a:avLst/>
            </a:prstGeom>
          </p:spPr>
        </p:pic>
        <p:pic>
          <p:nvPicPr>
            <p:cNvPr id="360" name="図 359">
              <a:extLst>
                <a:ext uri="{FF2B5EF4-FFF2-40B4-BE49-F238E27FC236}">
                  <a16:creationId xmlns:a16="http://schemas.microsoft.com/office/drawing/2014/main" id="{CB5DF662-5D37-420E-A378-7B9202E363A1}"/>
                </a:ext>
              </a:extLst>
            </p:cNvPr>
            <p:cNvPicPr>
              <a:picLocks noChangeAspect="1"/>
            </p:cNvPicPr>
            <p:nvPr/>
          </p:nvPicPr>
          <p:blipFill rotWithShape="1">
            <a:blip r:embed="rId64"/>
            <a:srcRect l="17942" b="4860"/>
            <a:stretch/>
          </p:blipFill>
          <p:spPr>
            <a:xfrm>
              <a:off x="10947974" y="38746543"/>
              <a:ext cx="3960000" cy="2542953"/>
            </a:xfrm>
            <a:prstGeom prst="rect">
              <a:avLst/>
            </a:prstGeom>
          </p:spPr>
        </p:pic>
        <p:cxnSp>
          <p:nvCxnSpPr>
            <p:cNvPr id="361" name="直線矢印コネクタ 360">
              <a:extLst>
                <a:ext uri="{FF2B5EF4-FFF2-40B4-BE49-F238E27FC236}">
                  <a16:creationId xmlns:a16="http://schemas.microsoft.com/office/drawing/2014/main" id="{1125C17C-EC02-4E07-B318-FC61ABB4B457}"/>
                </a:ext>
              </a:extLst>
            </p:cNvPr>
            <p:cNvCxnSpPr/>
            <p:nvPr/>
          </p:nvCxnSpPr>
          <p:spPr>
            <a:xfrm>
              <a:off x="11029394"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直線矢印コネクタ 361">
              <a:extLst>
                <a:ext uri="{FF2B5EF4-FFF2-40B4-BE49-F238E27FC236}">
                  <a16:creationId xmlns:a16="http://schemas.microsoft.com/office/drawing/2014/main" id="{9D3C562A-F6E1-48F2-A51E-E69B95DB04AA}"/>
                </a:ext>
              </a:extLst>
            </p:cNvPr>
            <p:cNvCxnSpPr>
              <a:cxnSpLocks/>
            </p:cNvCxnSpPr>
            <p:nvPr/>
          </p:nvCxnSpPr>
          <p:spPr>
            <a:xfrm flipV="1">
              <a:off x="11037014"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3" name="テキスト ボックス 362">
              <a:extLst>
                <a:ext uri="{FF2B5EF4-FFF2-40B4-BE49-F238E27FC236}">
                  <a16:creationId xmlns:a16="http://schemas.microsoft.com/office/drawing/2014/main" id="{EB74017D-720C-4A21-8405-03AC132912FF}"/>
                </a:ext>
              </a:extLst>
            </p:cNvPr>
            <p:cNvSpPr txBox="1"/>
            <p:nvPr/>
          </p:nvSpPr>
          <p:spPr>
            <a:xfrm>
              <a:off x="10886171"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64" name="テキスト ボックス 363">
              <a:extLst>
                <a:ext uri="{FF2B5EF4-FFF2-40B4-BE49-F238E27FC236}">
                  <a16:creationId xmlns:a16="http://schemas.microsoft.com/office/drawing/2014/main" id="{6D8A34A5-50C3-49DB-B324-6FBA1C7DC9DC}"/>
                </a:ext>
              </a:extLst>
            </p:cNvPr>
            <p:cNvSpPr txBox="1"/>
            <p:nvPr/>
          </p:nvSpPr>
          <p:spPr>
            <a:xfrm>
              <a:off x="11997134"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65" name="テキスト ボックス 364">
              <a:extLst>
                <a:ext uri="{FF2B5EF4-FFF2-40B4-BE49-F238E27FC236}">
                  <a16:creationId xmlns:a16="http://schemas.microsoft.com/office/drawing/2014/main" id="{B2B103CE-D6E7-4AB5-9D1E-8CA5222416CB}"/>
                </a:ext>
              </a:extLst>
            </p:cNvPr>
            <p:cNvSpPr txBox="1"/>
            <p:nvPr/>
          </p:nvSpPr>
          <p:spPr>
            <a:xfrm>
              <a:off x="13241145"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66" name="テキスト ボックス 365">
              <a:extLst>
                <a:ext uri="{FF2B5EF4-FFF2-40B4-BE49-F238E27FC236}">
                  <a16:creationId xmlns:a16="http://schemas.microsoft.com/office/drawing/2014/main" id="{63E8E08C-F1AF-4370-B43D-CD9E5309DFD8}"/>
                </a:ext>
              </a:extLst>
            </p:cNvPr>
            <p:cNvSpPr txBox="1"/>
            <p:nvPr/>
          </p:nvSpPr>
          <p:spPr>
            <a:xfrm>
              <a:off x="14429504"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67" name="テキスト ボックス 366">
              <a:extLst>
                <a:ext uri="{FF2B5EF4-FFF2-40B4-BE49-F238E27FC236}">
                  <a16:creationId xmlns:a16="http://schemas.microsoft.com/office/drawing/2014/main" id="{0CD1EDAD-2564-4BE2-B849-CE26270342A5}"/>
                </a:ext>
              </a:extLst>
            </p:cNvPr>
            <p:cNvSpPr txBox="1"/>
            <p:nvPr/>
          </p:nvSpPr>
          <p:spPr>
            <a:xfrm>
              <a:off x="10427970" y="38901579"/>
              <a:ext cx="638316" cy="400110"/>
            </a:xfrm>
            <a:prstGeom prst="rect">
              <a:avLst/>
            </a:prstGeom>
            <a:noFill/>
          </p:spPr>
          <p:txBody>
            <a:bodyPr wrap="none" rtlCol="0">
              <a:spAutoFit/>
            </a:bodyPr>
            <a:lstStyle/>
            <a:p>
              <a:r>
                <a:rPr kumimoji="1" lang="en-US" altLang="ja-JP" sz="2000" dirty="0"/>
                <a:t>1.00</a:t>
              </a:r>
              <a:endParaRPr kumimoji="1" lang="ja-JP" altLang="en-US" sz="2000" dirty="0"/>
            </a:p>
          </p:txBody>
        </p:sp>
        <p:sp>
          <p:nvSpPr>
            <p:cNvPr id="368" name="テキスト ボックス 367">
              <a:extLst>
                <a:ext uri="{FF2B5EF4-FFF2-40B4-BE49-F238E27FC236}">
                  <a16:creationId xmlns:a16="http://schemas.microsoft.com/office/drawing/2014/main" id="{ED3C0C35-00A0-48DB-8964-316295C3E526}"/>
                </a:ext>
              </a:extLst>
            </p:cNvPr>
            <p:cNvSpPr txBox="1"/>
            <p:nvPr/>
          </p:nvSpPr>
          <p:spPr>
            <a:xfrm>
              <a:off x="10427970" y="39508736"/>
              <a:ext cx="638316" cy="400110"/>
            </a:xfrm>
            <a:prstGeom prst="rect">
              <a:avLst/>
            </a:prstGeom>
            <a:noFill/>
          </p:spPr>
          <p:txBody>
            <a:bodyPr wrap="none" rtlCol="0">
              <a:spAutoFit/>
            </a:bodyPr>
            <a:lstStyle/>
            <a:p>
              <a:r>
                <a:rPr kumimoji="1" lang="en-US" altLang="ja-JP" sz="2000" dirty="0"/>
                <a:t>0.98</a:t>
              </a:r>
              <a:endParaRPr kumimoji="1" lang="ja-JP" altLang="en-US" sz="2000" dirty="0"/>
            </a:p>
          </p:txBody>
        </p:sp>
        <p:sp>
          <p:nvSpPr>
            <p:cNvPr id="369" name="テキスト ボックス 368">
              <a:extLst>
                <a:ext uri="{FF2B5EF4-FFF2-40B4-BE49-F238E27FC236}">
                  <a16:creationId xmlns:a16="http://schemas.microsoft.com/office/drawing/2014/main" id="{8330DF33-2280-40CF-ADA4-2F80CB88A7FD}"/>
                </a:ext>
              </a:extLst>
            </p:cNvPr>
            <p:cNvSpPr txBox="1"/>
            <p:nvPr/>
          </p:nvSpPr>
          <p:spPr>
            <a:xfrm>
              <a:off x="10427970" y="40115893"/>
              <a:ext cx="638316" cy="400110"/>
            </a:xfrm>
            <a:prstGeom prst="rect">
              <a:avLst/>
            </a:prstGeom>
            <a:noFill/>
          </p:spPr>
          <p:txBody>
            <a:bodyPr wrap="none" rtlCol="0">
              <a:spAutoFit/>
            </a:bodyPr>
            <a:lstStyle/>
            <a:p>
              <a:r>
                <a:rPr kumimoji="1" lang="en-US" altLang="ja-JP" sz="2000" dirty="0"/>
                <a:t>0.96</a:t>
              </a:r>
              <a:endParaRPr kumimoji="1" lang="ja-JP" altLang="en-US" sz="2000" dirty="0"/>
            </a:p>
          </p:txBody>
        </p:sp>
        <p:sp>
          <p:nvSpPr>
            <p:cNvPr id="370" name="テキスト ボックス 369">
              <a:extLst>
                <a:ext uri="{FF2B5EF4-FFF2-40B4-BE49-F238E27FC236}">
                  <a16:creationId xmlns:a16="http://schemas.microsoft.com/office/drawing/2014/main" id="{48A79708-5E41-4D69-9E0C-E2F3E7D1183E}"/>
                </a:ext>
              </a:extLst>
            </p:cNvPr>
            <p:cNvSpPr txBox="1"/>
            <p:nvPr/>
          </p:nvSpPr>
          <p:spPr>
            <a:xfrm>
              <a:off x="10427970" y="40717873"/>
              <a:ext cx="638316" cy="400110"/>
            </a:xfrm>
            <a:prstGeom prst="rect">
              <a:avLst/>
            </a:prstGeom>
            <a:noFill/>
          </p:spPr>
          <p:txBody>
            <a:bodyPr wrap="none" rtlCol="0">
              <a:spAutoFit/>
            </a:bodyPr>
            <a:lstStyle/>
            <a:p>
              <a:r>
                <a:rPr kumimoji="1" lang="en-US" altLang="ja-JP" sz="2000" dirty="0"/>
                <a:t>0.94</a:t>
              </a:r>
              <a:endParaRPr kumimoji="1" lang="ja-JP" altLang="en-US" sz="2000" dirty="0"/>
            </a:p>
          </p:txBody>
        </p:sp>
        <p:grpSp>
          <p:nvGrpSpPr>
            <p:cNvPr id="371" name="グループ化 370">
              <a:extLst>
                <a:ext uri="{FF2B5EF4-FFF2-40B4-BE49-F238E27FC236}">
                  <a16:creationId xmlns:a16="http://schemas.microsoft.com/office/drawing/2014/main" id="{AFC7E12F-DE86-4546-AD17-A1FEF3F9140F}"/>
                </a:ext>
              </a:extLst>
            </p:cNvPr>
            <p:cNvGrpSpPr/>
            <p:nvPr/>
          </p:nvGrpSpPr>
          <p:grpSpPr>
            <a:xfrm>
              <a:off x="12291147" y="40193171"/>
              <a:ext cx="2556026" cy="696215"/>
              <a:chOff x="1863733" y="4587240"/>
              <a:chExt cx="2556026" cy="696215"/>
            </a:xfrm>
          </p:grpSpPr>
          <p:sp>
            <p:nvSpPr>
              <p:cNvPr id="372" name="正方形/長方形 371">
                <a:extLst>
                  <a:ext uri="{FF2B5EF4-FFF2-40B4-BE49-F238E27FC236}">
                    <a16:creationId xmlns:a16="http://schemas.microsoft.com/office/drawing/2014/main" id="{F8E12863-7A6F-4404-B1CC-5AD6C4AE8246}"/>
                  </a:ext>
                </a:extLst>
              </p:cNvPr>
              <p:cNvSpPr/>
              <p:nvPr/>
            </p:nvSpPr>
            <p:spPr>
              <a:xfrm>
                <a:off x="1863733" y="4587240"/>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テキスト ボックス 372">
                <a:extLst>
                  <a:ext uri="{FF2B5EF4-FFF2-40B4-BE49-F238E27FC236}">
                    <a16:creationId xmlns:a16="http://schemas.microsoft.com/office/drawing/2014/main" id="{6283F4A9-C960-4B88-95B9-07994752BCA4}"/>
                  </a:ext>
                </a:extLst>
              </p:cNvPr>
              <p:cNvSpPr txBox="1"/>
              <p:nvPr/>
            </p:nvSpPr>
            <p:spPr>
              <a:xfrm>
                <a:off x="2407920" y="4587240"/>
                <a:ext cx="1587550" cy="369332"/>
              </a:xfrm>
              <a:prstGeom prst="rect">
                <a:avLst/>
              </a:prstGeom>
              <a:noFill/>
            </p:spPr>
            <p:txBody>
              <a:bodyPr wrap="none" rtlCol="0">
                <a:spAutoFit/>
              </a:bodyPr>
              <a:lstStyle/>
              <a:p>
                <a:r>
                  <a:rPr kumimoji="1" lang="en-US" altLang="ja-JP" dirty="0"/>
                  <a:t>Train Accuracy</a:t>
                </a:r>
                <a:endParaRPr kumimoji="1" lang="ja-JP" altLang="en-US" dirty="0"/>
              </a:p>
            </p:txBody>
          </p:sp>
          <p:sp>
            <p:nvSpPr>
              <p:cNvPr id="374" name="テキスト ボックス 373">
                <a:extLst>
                  <a:ext uri="{FF2B5EF4-FFF2-40B4-BE49-F238E27FC236}">
                    <a16:creationId xmlns:a16="http://schemas.microsoft.com/office/drawing/2014/main" id="{26CADA4F-FC70-4381-BBDC-11966A8C3F89}"/>
                  </a:ext>
                </a:extLst>
              </p:cNvPr>
              <p:cNvSpPr txBox="1"/>
              <p:nvPr/>
            </p:nvSpPr>
            <p:spPr>
              <a:xfrm>
                <a:off x="2404912" y="4906767"/>
                <a:ext cx="2014847" cy="369332"/>
              </a:xfrm>
              <a:prstGeom prst="rect">
                <a:avLst/>
              </a:prstGeom>
              <a:noFill/>
            </p:spPr>
            <p:txBody>
              <a:bodyPr wrap="none" rtlCol="0">
                <a:spAutoFit/>
              </a:bodyPr>
              <a:lstStyle/>
              <a:p>
                <a:r>
                  <a:rPr kumimoji="1" lang="en-US" altLang="ja-JP" dirty="0"/>
                  <a:t>Validation Accuracy</a:t>
                </a:r>
                <a:endParaRPr kumimoji="1" lang="ja-JP" altLang="en-US" dirty="0"/>
              </a:p>
            </p:txBody>
          </p:sp>
          <p:cxnSp>
            <p:nvCxnSpPr>
              <p:cNvPr id="375" name="直線コネクタ 374">
                <a:extLst>
                  <a:ext uri="{FF2B5EF4-FFF2-40B4-BE49-F238E27FC236}">
                    <a16:creationId xmlns:a16="http://schemas.microsoft.com/office/drawing/2014/main" id="{DA1F236D-EFA3-4209-A828-5F2DCA049B48}"/>
                  </a:ext>
                </a:extLst>
              </p:cNvPr>
              <p:cNvCxnSpPr>
                <a:cxnSpLocks/>
              </p:cNvCxnSpPr>
              <p:nvPr/>
            </p:nvCxnSpPr>
            <p:spPr>
              <a:xfrm>
                <a:off x="1917232" y="4779526"/>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B280B685-B5DE-422F-8576-534388A2E244}"/>
                  </a:ext>
                </a:extLst>
              </p:cNvPr>
              <p:cNvCxnSpPr>
                <a:cxnSpLocks/>
              </p:cNvCxnSpPr>
              <p:nvPr/>
            </p:nvCxnSpPr>
            <p:spPr>
              <a:xfrm>
                <a:off x="1917232" y="5104322"/>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cxnSp>
          <p:nvCxnSpPr>
            <p:cNvPr id="377" name="直線矢印コネクタ 376">
              <a:extLst>
                <a:ext uri="{FF2B5EF4-FFF2-40B4-BE49-F238E27FC236}">
                  <a16:creationId xmlns:a16="http://schemas.microsoft.com/office/drawing/2014/main" id="{28DE9DB1-A451-4C89-931D-43FD632CE195}"/>
                </a:ext>
              </a:extLst>
            </p:cNvPr>
            <p:cNvCxnSpPr/>
            <p:nvPr/>
          </p:nvCxnSpPr>
          <p:spPr>
            <a:xfrm>
              <a:off x="15530573"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線矢印コネクタ 377">
              <a:extLst>
                <a:ext uri="{FF2B5EF4-FFF2-40B4-BE49-F238E27FC236}">
                  <a16:creationId xmlns:a16="http://schemas.microsoft.com/office/drawing/2014/main" id="{92DDAA0B-3312-4D0D-93EF-2AA74A6FFCD0}"/>
                </a:ext>
              </a:extLst>
            </p:cNvPr>
            <p:cNvCxnSpPr>
              <a:cxnSpLocks/>
            </p:cNvCxnSpPr>
            <p:nvPr/>
          </p:nvCxnSpPr>
          <p:spPr>
            <a:xfrm flipV="1">
              <a:off x="15538193"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9" name="テキスト ボックス 378">
              <a:extLst>
                <a:ext uri="{FF2B5EF4-FFF2-40B4-BE49-F238E27FC236}">
                  <a16:creationId xmlns:a16="http://schemas.microsoft.com/office/drawing/2014/main" id="{426BD191-8081-447B-BF57-637951A4C469}"/>
                </a:ext>
              </a:extLst>
            </p:cNvPr>
            <p:cNvSpPr txBox="1"/>
            <p:nvPr/>
          </p:nvSpPr>
          <p:spPr>
            <a:xfrm>
              <a:off x="15387350"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80" name="テキスト ボックス 379">
              <a:extLst>
                <a:ext uri="{FF2B5EF4-FFF2-40B4-BE49-F238E27FC236}">
                  <a16:creationId xmlns:a16="http://schemas.microsoft.com/office/drawing/2014/main" id="{F2FE4DC9-6F8B-46FC-8D16-9649FC517D78}"/>
                </a:ext>
              </a:extLst>
            </p:cNvPr>
            <p:cNvSpPr txBox="1"/>
            <p:nvPr/>
          </p:nvSpPr>
          <p:spPr>
            <a:xfrm>
              <a:off x="16498313"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81" name="テキスト ボックス 380">
              <a:extLst>
                <a:ext uri="{FF2B5EF4-FFF2-40B4-BE49-F238E27FC236}">
                  <a16:creationId xmlns:a16="http://schemas.microsoft.com/office/drawing/2014/main" id="{660A2A02-B672-4A0A-BAFA-D612B9FA8F41}"/>
                </a:ext>
              </a:extLst>
            </p:cNvPr>
            <p:cNvSpPr txBox="1"/>
            <p:nvPr/>
          </p:nvSpPr>
          <p:spPr>
            <a:xfrm>
              <a:off x="17742324"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82" name="テキスト ボックス 381">
              <a:extLst>
                <a:ext uri="{FF2B5EF4-FFF2-40B4-BE49-F238E27FC236}">
                  <a16:creationId xmlns:a16="http://schemas.microsoft.com/office/drawing/2014/main" id="{DABC05A3-C5DA-4ECB-83E4-C2822DDF3291}"/>
                </a:ext>
              </a:extLst>
            </p:cNvPr>
            <p:cNvSpPr txBox="1"/>
            <p:nvPr/>
          </p:nvSpPr>
          <p:spPr>
            <a:xfrm>
              <a:off x="18930683"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83" name="テキスト ボックス 382">
              <a:extLst>
                <a:ext uri="{FF2B5EF4-FFF2-40B4-BE49-F238E27FC236}">
                  <a16:creationId xmlns:a16="http://schemas.microsoft.com/office/drawing/2014/main" id="{2439D262-05B4-4A80-94E4-16713CDD0384}"/>
                </a:ext>
              </a:extLst>
            </p:cNvPr>
            <p:cNvSpPr txBox="1"/>
            <p:nvPr/>
          </p:nvSpPr>
          <p:spPr>
            <a:xfrm>
              <a:off x="14909524" y="38926002"/>
              <a:ext cx="638316" cy="400110"/>
            </a:xfrm>
            <a:prstGeom prst="rect">
              <a:avLst/>
            </a:prstGeom>
            <a:noFill/>
          </p:spPr>
          <p:txBody>
            <a:bodyPr wrap="none" rtlCol="0">
              <a:spAutoFit/>
            </a:bodyPr>
            <a:lstStyle/>
            <a:p>
              <a:r>
                <a:rPr kumimoji="1" lang="en-US" altLang="ja-JP" sz="2000" dirty="0"/>
                <a:t>0.70</a:t>
              </a:r>
              <a:endParaRPr kumimoji="1" lang="ja-JP" altLang="en-US" sz="2000" dirty="0"/>
            </a:p>
          </p:txBody>
        </p:sp>
        <p:grpSp>
          <p:nvGrpSpPr>
            <p:cNvPr id="384" name="グループ化 383">
              <a:extLst>
                <a:ext uri="{FF2B5EF4-FFF2-40B4-BE49-F238E27FC236}">
                  <a16:creationId xmlns:a16="http://schemas.microsoft.com/office/drawing/2014/main" id="{314F71BE-7E17-4475-AB3C-C3062F2D6E26}"/>
                </a:ext>
              </a:extLst>
            </p:cNvPr>
            <p:cNvGrpSpPr/>
            <p:nvPr/>
          </p:nvGrpSpPr>
          <p:grpSpPr>
            <a:xfrm>
              <a:off x="16346639" y="38978005"/>
              <a:ext cx="3003713" cy="696215"/>
              <a:chOff x="5919225" y="3372074"/>
              <a:chExt cx="3003713" cy="696215"/>
            </a:xfrm>
          </p:grpSpPr>
          <p:sp>
            <p:nvSpPr>
              <p:cNvPr id="385" name="正方形/長方形 384">
                <a:extLst>
                  <a:ext uri="{FF2B5EF4-FFF2-40B4-BE49-F238E27FC236}">
                    <a16:creationId xmlns:a16="http://schemas.microsoft.com/office/drawing/2014/main" id="{F11FC204-AABE-4CF7-8CEC-D9C735366633}"/>
                  </a:ext>
                </a:extLst>
              </p:cNvPr>
              <p:cNvSpPr/>
              <p:nvPr/>
            </p:nvSpPr>
            <p:spPr>
              <a:xfrm>
                <a:off x="5919225" y="3372074"/>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テキスト ボックス 385">
                <a:extLst>
                  <a:ext uri="{FF2B5EF4-FFF2-40B4-BE49-F238E27FC236}">
                    <a16:creationId xmlns:a16="http://schemas.microsoft.com/office/drawing/2014/main" id="{8A731D38-ACC1-41E3-BCA6-082719F116EC}"/>
                  </a:ext>
                </a:extLst>
              </p:cNvPr>
              <p:cNvSpPr txBox="1"/>
              <p:nvPr/>
            </p:nvSpPr>
            <p:spPr>
              <a:xfrm>
                <a:off x="6463412" y="3372074"/>
                <a:ext cx="1982338" cy="369332"/>
              </a:xfrm>
              <a:prstGeom prst="rect">
                <a:avLst/>
              </a:prstGeom>
              <a:noFill/>
            </p:spPr>
            <p:txBody>
              <a:bodyPr wrap="none" rtlCol="0">
                <a:spAutoFit/>
              </a:bodyPr>
              <a:lstStyle/>
              <a:p>
                <a:r>
                  <a:rPr kumimoji="1" lang="en-US" altLang="ja-JP" dirty="0"/>
                  <a:t>Train Cross Entropy</a:t>
                </a:r>
                <a:endParaRPr kumimoji="1" lang="ja-JP" altLang="en-US" dirty="0"/>
              </a:p>
            </p:txBody>
          </p:sp>
          <p:sp>
            <p:nvSpPr>
              <p:cNvPr id="387" name="テキスト ボックス 386">
                <a:extLst>
                  <a:ext uri="{FF2B5EF4-FFF2-40B4-BE49-F238E27FC236}">
                    <a16:creationId xmlns:a16="http://schemas.microsoft.com/office/drawing/2014/main" id="{435811CD-520D-43F5-A386-CD59E82002BA}"/>
                  </a:ext>
                </a:extLst>
              </p:cNvPr>
              <p:cNvSpPr txBox="1"/>
              <p:nvPr/>
            </p:nvSpPr>
            <p:spPr>
              <a:xfrm>
                <a:off x="6460404" y="3691601"/>
                <a:ext cx="2462534" cy="369332"/>
              </a:xfrm>
              <a:prstGeom prst="rect">
                <a:avLst/>
              </a:prstGeom>
              <a:noFill/>
            </p:spPr>
            <p:txBody>
              <a:bodyPr wrap="none" rtlCol="0">
                <a:spAutoFit/>
              </a:bodyPr>
              <a:lstStyle/>
              <a:p>
                <a:r>
                  <a:rPr kumimoji="1" lang="en-US" altLang="ja-JP" dirty="0"/>
                  <a:t>Validation Cross Entropy</a:t>
                </a:r>
                <a:endParaRPr kumimoji="1" lang="ja-JP" altLang="en-US" dirty="0"/>
              </a:p>
            </p:txBody>
          </p:sp>
          <p:cxnSp>
            <p:nvCxnSpPr>
              <p:cNvPr id="388" name="直線コネクタ 387">
                <a:extLst>
                  <a:ext uri="{FF2B5EF4-FFF2-40B4-BE49-F238E27FC236}">
                    <a16:creationId xmlns:a16="http://schemas.microsoft.com/office/drawing/2014/main" id="{AA2201DE-C80F-463E-A685-A96163B0CD4B}"/>
                  </a:ext>
                </a:extLst>
              </p:cNvPr>
              <p:cNvCxnSpPr>
                <a:cxnSpLocks/>
              </p:cNvCxnSpPr>
              <p:nvPr/>
            </p:nvCxnSpPr>
            <p:spPr>
              <a:xfrm>
                <a:off x="5972724" y="3564360"/>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A66B3DC3-ED89-4A0F-AE87-650903B57159}"/>
                  </a:ext>
                </a:extLst>
              </p:cNvPr>
              <p:cNvCxnSpPr>
                <a:cxnSpLocks/>
              </p:cNvCxnSpPr>
              <p:nvPr/>
            </p:nvCxnSpPr>
            <p:spPr>
              <a:xfrm>
                <a:off x="5972724" y="3889156"/>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sp>
          <p:nvSpPr>
            <p:cNvPr id="390" name="テキスト ボックス 389">
              <a:extLst>
                <a:ext uri="{FF2B5EF4-FFF2-40B4-BE49-F238E27FC236}">
                  <a16:creationId xmlns:a16="http://schemas.microsoft.com/office/drawing/2014/main" id="{CF7C126C-C2C9-4188-9719-AC222D86383B}"/>
                </a:ext>
              </a:extLst>
            </p:cNvPr>
            <p:cNvSpPr txBox="1"/>
            <p:nvPr/>
          </p:nvSpPr>
          <p:spPr>
            <a:xfrm>
              <a:off x="14909524" y="39508736"/>
              <a:ext cx="638316" cy="400110"/>
            </a:xfrm>
            <a:prstGeom prst="rect">
              <a:avLst/>
            </a:prstGeom>
            <a:noFill/>
          </p:spPr>
          <p:txBody>
            <a:bodyPr wrap="none" rtlCol="0">
              <a:spAutoFit/>
            </a:bodyPr>
            <a:lstStyle/>
            <a:p>
              <a:r>
                <a:rPr kumimoji="1" lang="en-US" altLang="ja-JP" sz="2000" dirty="0"/>
                <a:t>0.50</a:t>
              </a:r>
              <a:endParaRPr kumimoji="1" lang="ja-JP" altLang="en-US" sz="2000" dirty="0"/>
            </a:p>
          </p:txBody>
        </p:sp>
        <p:sp>
          <p:nvSpPr>
            <p:cNvPr id="391" name="テキスト ボックス 390">
              <a:extLst>
                <a:ext uri="{FF2B5EF4-FFF2-40B4-BE49-F238E27FC236}">
                  <a16:creationId xmlns:a16="http://schemas.microsoft.com/office/drawing/2014/main" id="{9523890B-42C5-44C0-8135-1D93EB1749AB}"/>
                </a:ext>
              </a:extLst>
            </p:cNvPr>
            <p:cNvSpPr txBox="1"/>
            <p:nvPr/>
          </p:nvSpPr>
          <p:spPr>
            <a:xfrm>
              <a:off x="14910982" y="40117355"/>
              <a:ext cx="638316" cy="400110"/>
            </a:xfrm>
            <a:prstGeom prst="rect">
              <a:avLst/>
            </a:prstGeom>
            <a:noFill/>
          </p:spPr>
          <p:txBody>
            <a:bodyPr wrap="none" rtlCol="0">
              <a:spAutoFit/>
            </a:bodyPr>
            <a:lstStyle/>
            <a:p>
              <a:r>
                <a:rPr kumimoji="1" lang="en-US" altLang="ja-JP" sz="2000" dirty="0"/>
                <a:t>0.30</a:t>
              </a:r>
              <a:endParaRPr kumimoji="1" lang="ja-JP" altLang="en-US" sz="2000" dirty="0"/>
            </a:p>
          </p:txBody>
        </p:sp>
        <p:sp>
          <p:nvSpPr>
            <p:cNvPr id="392" name="テキスト ボックス 391">
              <a:extLst>
                <a:ext uri="{FF2B5EF4-FFF2-40B4-BE49-F238E27FC236}">
                  <a16:creationId xmlns:a16="http://schemas.microsoft.com/office/drawing/2014/main" id="{440C5D98-4763-4F53-8173-1C8861B685ED}"/>
                </a:ext>
              </a:extLst>
            </p:cNvPr>
            <p:cNvSpPr txBox="1"/>
            <p:nvPr/>
          </p:nvSpPr>
          <p:spPr>
            <a:xfrm>
              <a:off x="14914603" y="40708661"/>
              <a:ext cx="638316" cy="400110"/>
            </a:xfrm>
            <a:prstGeom prst="rect">
              <a:avLst/>
            </a:prstGeom>
            <a:noFill/>
          </p:spPr>
          <p:txBody>
            <a:bodyPr wrap="none" rtlCol="0">
              <a:spAutoFit/>
            </a:bodyPr>
            <a:lstStyle/>
            <a:p>
              <a:r>
                <a:rPr kumimoji="1" lang="en-US" altLang="ja-JP" sz="2000" dirty="0"/>
                <a:t>0.10</a:t>
              </a:r>
              <a:endParaRPr kumimoji="1" lang="ja-JP" altLang="en-US" sz="2000" dirty="0"/>
            </a:p>
          </p:txBody>
        </p:sp>
      </p:grpSp>
    </p:spTree>
    <p:extLst>
      <p:ext uri="{BB962C8B-B14F-4D97-AF65-F5344CB8AC3E}">
        <p14:creationId xmlns:p14="http://schemas.microsoft.com/office/powerpoint/2010/main" val="38246937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TotalTime>
  <Words>860</Words>
  <Application>Microsoft Office PowerPoint</Application>
  <PresentationFormat>ユーザー設定</PresentationFormat>
  <Paragraphs>172</Paragraphs>
  <Slides>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Arial</vt:lpstr>
      <vt:lpstr>Calibri</vt:lpstr>
      <vt:lpstr>Cambria Math</vt:lpstr>
      <vt:lpstr>Wingdings</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Eximage02</dc:creator>
  <cp:lastModifiedBy>Atsuyuki Suzuki</cp:lastModifiedBy>
  <cp:revision>36</cp:revision>
  <dcterms:created xsi:type="dcterms:W3CDTF">2018-02-01T08:47:31Z</dcterms:created>
  <dcterms:modified xsi:type="dcterms:W3CDTF">2019-03-27T18:11:11Z</dcterms:modified>
</cp:coreProperties>
</file>